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4" r:id="rId6"/>
    <p:sldId id="285" r:id="rId7"/>
    <p:sldId id="261" r:id="rId8"/>
    <p:sldId id="262" r:id="rId9"/>
    <p:sldId id="260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6" r:id="rId22"/>
    <p:sldId id="277" r:id="rId23"/>
    <p:sldId id="278" r:id="rId24"/>
    <p:sldId id="275" r:id="rId25"/>
    <p:sldId id="294" r:id="rId26"/>
    <p:sldId id="276" r:id="rId27"/>
    <p:sldId id="265" r:id="rId28"/>
    <p:sldId id="290" r:id="rId29"/>
    <p:sldId id="292" r:id="rId30"/>
    <p:sldId id="287" r:id="rId31"/>
    <p:sldId id="286" r:id="rId32"/>
    <p:sldId id="291" r:id="rId33"/>
    <p:sldId id="288" r:id="rId34"/>
    <p:sldId id="289" r:id="rId35"/>
    <p:sldId id="282" r:id="rId36"/>
    <p:sldId id="279" r:id="rId37"/>
    <p:sldId id="280" r:id="rId38"/>
    <p:sldId id="281" r:id="rId39"/>
    <p:sldId id="295" r:id="rId40"/>
    <p:sldId id="293" r:id="rId41"/>
  </p:sldIdLst>
  <p:sldSz cx="18288000" cy="10287000"/>
  <p:notesSz cx="6858000" cy="9144000"/>
  <p:embeddedFontLst>
    <p:embeddedFont>
      <p:font typeface="Abadi" panose="020B0604020104020204" pitchFamily="3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4" autoAdjust="0"/>
    <p:restoredTop sz="94622" autoAdjust="0"/>
  </p:normalViewPr>
  <p:slideViewPr>
    <p:cSldViewPr>
      <p:cViewPr>
        <p:scale>
          <a:sx n="50" d="100"/>
          <a:sy n="50" d="100"/>
        </p:scale>
        <p:origin x="49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google.com/document/d/1E40Xc2aNrkZF9mwuJU0yzXMg0TlWWj8fZ8sv3i0E0wI/edit?usp=sharing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300534" y="3086100"/>
            <a:ext cx="15217265" cy="13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20"/>
              </a:lnSpc>
            </a:pPr>
            <a:r>
              <a:rPr lang="en-US" sz="8000" spc="-306" dirty="0" err="1">
                <a:solidFill>
                  <a:schemeClr val="bg2"/>
                </a:solidFill>
                <a:latin typeface="Abadi" panose="020B0604020104020204" pitchFamily="34" charset="0"/>
                <a:ea typeface="Tenor Sans"/>
                <a:cs typeface="Times New Roman" panose="02020603050405020304" pitchFamily="18" charset="0"/>
                <a:sym typeface="Tenor Sans"/>
              </a:rPr>
              <a:t>HealthWatch</a:t>
            </a:r>
            <a:r>
              <a:rPr lang="en-US" sz="8000" spc="-306" dirty="0">
                <a:solidFill>
                  <a:schemeClr val="bg2"/>
                </a:solidFill>
                <a:latin typeface="Abadi" panose="020B0604020104020204" pitchFamily="34" charset="0"/>
                <a:ea typeface="Tenor Sans"/>
                <a:cs typeface="Times New Roman" panose="02020603050405020304" pitchFamily="18" charset="0"/>
                <a:sym typeface="Tenor Sans"/>
              </a:rPr>
              <a:t>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697200" y="0"/>
            <a:ext cx="2590800" cy="1866900"/>
            <a:chOff x="0" y="0"/>
            <a:chExt cx="2889739" cy="214471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889739" cy="2144714"/>
              <a:chOff x="0" y="0"/>
              <a:chExt cx="570813" cy="42364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70813" cy="423647"/>
              </a:xfrm>
              <a:custGeom>
                <a:avLst/>
                <a:gdLst/>
                <a:ahLst/>
                <a:cxnLst/>
                <a:rect l="l" t="t" r="r" b="b"/>
                <a:pathLst>
                  <a:path w="570813" h="423647">
                    <a:moveTo>
                      <a:pt x="0" y="0"/>
                    </a:moveTo>
                    <a:lnTo>
                      <a:pt x="570813" y="0"/>
                    </a:lnTo>
                    <a:lnTo>
                      <a:pt x="570813" y="423647"/>
                    </a:lnTo>
                    <a:lnTo>
                      <a:pt x="0" y="42364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570813" cy="452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0" y="254278"/>
              <a:ext cx="2880665" cy="1890436"/>
            </a:xfrm>
            <a:custGeom>
              <a:avLst/>
              <a:gdLst/>
              <a:ahLst/>
              <a:cxnLst/>
              <a:rect l="l" t="t" r="r" b="b"/>
              <a:pathLst>
                <a:path w="2880665" h="1890436">
                  <a:moveTo>
                    <a:pt x="0" y="0"/>
                  </a:moveTo>
                  <a:lnTo>
                    <a:pt x="2880665" y="0"/>
                  </a:lnTo>
                  <a:lnTo>
                    <a:pt x="2880665" y="1890436"/>
                  </a:lnTo>
                  <a:lnTo>
                    <a:pt x="0" y="189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>
                <a:solidFill>
                  <a:schemeClr val="bg2"/>
                </a:solidFill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chemeClr val="bg2"/>
                </a:solidFill>
                <a:latin typeface="Abadi" panose="020B0604020104020204" pitchFamily="34" charset="0"/>
                <a:ea typeface="Forum"/>
                <a:cs typeface="Times New Roman" panose="02020603050405020304" pitchFamily="18" charset="0"/>
                <a:sym typeface="Forum"/>
              </a:rPr>
              <a:t>Computer Department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chemeClr val="bg2"/>
                </a:solidFill>
                <a:latin typeface="Abadi" panose="020B0604020104020204" pitchFamily="34" charset="0"/>
                <a:ea typeface="Forum"/>
                <a:cs typeface="Times New Roman" panose="02020603050405020304" pitchFamily="18" charset="0"/>
                <a:sym typeface="Forum"/>
              </a:rPr>
              <a:t>2024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68467" y="4702130"/>
            <a:ext cx="9081400" cy="1218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</a:pPr>
            <a:r>
              <a:rPr lang="en-US" sz="3500" dirty="0">
                <a:solidFill>
                  <a:schemeClr val="bg2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ICU MONITORING AND CLOUD INTEGRATION</a:t>
            </a:r>
          </a:p>
          <a:p>
            <a:pPr marL="0" lvl="0" indent="0" algn="ctr">
              <a:lnSpc>
                <a:spcPts val="4900"/>
              </a:lnSpc>
            </a:pPr>
            <a:endParaRPr lang="en-US" sz="3500" dirty="0">
              <a:solidFill>
                <a:schemeClr val="bg2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103211" y="7962900"/>
            <a:ext cx="7611910" cy="202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Forum"/>
                <a:cs typeface="Times New Roman" panose="02020603050405020304" pitchFamily="18" charset="0"/>
                <a:sym typeface="Forum"/>
              </a:rPr>
              <a:t>GROUP 1</a:t>
            </a:r>
          </a:p>
          <a:p>
            <a:pPr algn="ctr">
              <a:lnSpc>
                <a:spcPts val="3220"/>
              </a:lnSpc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Forum"/>
                <a:cs typeface="Times New Roman" panose="02020603050405020304" pitchFamily="18" charset="0"/>
                <a:sym typeface="Forum"/>
              </a:rPr>
              <a:t>MUKTA BAHULEKAR : </a:t>
            </a:r>
            <a:r>
              <a:rPr lang="en-IN" sz="240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B1902304221</a:t>
            </a:r>
            <a:endParaRPr lang="en-US" sz="2400" dirty="0">
              <a:solidFill>
                <a:schemeClr val="bg2"/>
              </a:solidFill>
              <a:latin typeface="Abadi" panose="020B0604020104020204" pitchFamily="34" charset="0"/>
              <a:ea typeface="Forum"/>
              <a:cs typeface="Times New Roman" panose="02020603050405020304" pitchFamily="18" charset="0"/>
              <a:sym typeface="Forum"/>
            </a:endParaRPr>
          </a:p>
          <a:p>
            <a:pPr algn="ctr">
              <a:lnSpc>
                <a:spcPts val="3220"/>
              </a:lnSpc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Forum"/>
                <a:cs typeface="Times New Roman" panose="02020603050405020304" pitchFamily="18" charset="0"/>
                <a:sym typeface="Forum"/>
              </a:rPr>
              <a:t>CHITRARTH KADEL: </a:t>
            </a:r>
            <a:r>
              <a:rPr lang="en-IN" sz="240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B1902304296</a:t>
            </a:r>
            <a:endParaRPr lang="en-US" sz="2400" dirty="0">
              <a:solidFill>
                <a:schemeClr val="bg2"/>
              </a:solidFill>
              <a:latin typeface="Abadi" panose="020B0604020104020204" pitchFamily="34" charset="0"/>
              <a:ea typeface="Forum"/>
              <a:cs typeface="Times New Roman" panose="02020603050405020304" pitchFamily="18" charset="0"/>
              <a:sym typeface="Forum"/>
            </a:endParaRPr>
          </a:p>
          <a:p>
            <a:pPr algn="ctr">
              <a:lnSpc>
                <a:spcPts val="3220"/>
              </a:lnSpc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Forum"/>
                <a:cs typeface="Times New Roman" panose="02020603050405020304" pitchFamily="18" charset="0"/>
                <a:sym typeface="Forum"/>
              </a:rPr>
              <a:t>SAHIL PHULE: </a:t>
            </a:r>
            <a:r>
              <a:rPr lang="en-IN" sz="240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B1902304362</a:t>
            </a:r>
            <a:endParaRPr lang="en-US" sz="2400" dirty="0">
              <a:solidFill>
                <a:schemeClr val="bg2"/>
              </a:solidFill>
              <a:latin typeface="Abadi" panose="020B0604020104020204" pitchFamily="34" charset="0"/>
              <a:ea typeface="Forum"/>
              <a:cs typeface="Times New Roman" panose="02020603050405020304" pitchFamily="18" charset="0"/>
              <a:sym typeface="Forum"/>
            </a:endParaRPr>
          </a:p>
          <a:p>
            <a:pPr algn="ctr">
              <a:lnSpc>
                <a:spcPts val="3220"/>
              </a:lnSpc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Forum"/>
                <a:cs typeface="Times New Roman" panose="02020603050405020304" pitchFamily="18" charset="0"/>
                <a:sym typeface="Forum"/>
              </a:rPr>
              <a:t>SWAYAM SONAR: </a:t>
            </a:r>
            <a:r>
              <a:rPr lang="en-IN" sz="240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B1902304381</a:t>
            </a:r>
            <a:endParaRPr lang="en-US" sz="2400" dirty="0">
              <a:solidFill>
                <a:schemeClr val="bg2"/>
              </a:solidFill>
              <a:latin typeface="Abadi" panose="020B0604020104020204" pitchFamily="34" charset="0"/>
              <a:ea typeface="Forum"/>
              <a:cs typeface="Times New Roman" panose="02020603050405020304" pitchFamily="18" charset="0"/>
              <a:sym typeface="Forum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BFDA748A-7CB3-3C73-9C73-18A97D7194C7}"/>
              </a:ext>
            </a:extLst>
          </p:cNvPr>
          <p:cNvSpPr txBox="1"/>
          <p:nvPr/>
        </p:nvSpPr>
        <p:spPr>
          <a:xfrm>
            <a:off x="1535365" y="715238"/>
            <a:ext cx="15217265" cy="124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20"/>
              </a:lnSpc>
            </a:pPr>
            <a:r>
              <a:rPr lang="en-US" sz="5500" spc="-306" dirty="0">
                <a:solidFill>
                  <a:schemeClr val="bg2"/>
                </a:solidFill>
                <a:latin typeface="Abadi" panose="020B0604020104020204" pitchFamily="34" charset="0"/>
                <a:ea typeface="Tenor Sans"/>
                <a:cs typeface="Times New Roman" panose="02020603050405020304" pitchFamily="18" charset="0"/>
                <a:sym typeface="Tenor Sans"/>
              </a:rPr>
              <a:t>Project Stage I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01003" y="7919688"/>
            <a:ext cx="719498" cy="719498"/>
          </a:xfrm>
          <a:custGeom>
            <a:avLst/>
            <a:gdLst/>
            <a:ahLst/>
            <a:cxnLst/>
            <a:rect l="l" t="t" r="r" b="b"/>
            <a:pathLst>
              <a:path w="719498" h="719498">
                <a:moveTo>
                  <a:pt x="0" y="0"/>
                </a:moveTo>
                <a:lnTo>
                  <a:pt x="719498" y="0"/>
                </a:lnTo>
                <a:lnTo>
                  <a:pt x="719498" y="719499"/>
                </a:lnTo>
                <a:lnTo>
                  <a:pt x="0" y="71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3201003" y="6591504"/>
            <a:ext cx="591178" cy="761582"/>
          </a:xfrm>
          <a:custGeom>
            <a:avLst/>
            <a:gdLst/>
            <a:ahLst/>
            <a:cxnLst/>
            <a:rect l="l" t="t" r="r" b="b"/>
            <a:pathLst>
              <a:path w="591178" h="761582">
                <a:moveTo>
                  <a:pt x="0" y="0"/>
                </a:moveTo>
                <a:lnTo>
                  <a:pt x="591178" y="0"/>
                </a:lnTo>
                <a:lnTo>
                  <a:pt x="591178" y="761582"/>
                </a:lnTo>
                <a:lnTo>
                  <a:pt x="0" y="761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3072683" y="3861015"/>
            <a:ext cx="719498" cy="787413"/>
          </a:xfrm>
          <a:custGeom>
            <a:avLst/>
            <a:gdLst/>
            <a:ahLst/>
            <a:cxnLst/>
            <a:rect l="l" t="t" r="r" b="b"/>
            <a:pathLst>
              <a:path w="719498" h="787413">
                <a:moveTo>
                  <a:pt x="0" y="0"/>
                </a:moveTo>
                <a:lnTo>
                  <a:pt x="719498" y="0"/>
                </a:lnTo>
                <a:lnTo>
                  <a:pt x="719498" y="787412"/>
                </a:lnTo>
                <a:lnTo>
                  <a:pt x="0" y="787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3072683" y="2544783"/>
            <a:ext cx="677238" cy="699988"/>
          </a:xfrm>
          <a:custGeom>
            <a:avLst/>
            <a:gdLst/>
            <a:ahLst/>
            <a:cxnLst/>
            <a:rect l="l" t="t" r="r" b="b"/>
            <a:pathLst>
              <a:path w="677238" h="699988">
                <a:moveTo>
                  <a:pt x="0" y="0"/>
                </a:moveTo>
                <a:lnTo>
                  <a:pt x="677238" y="0"/>
                </a:lnTo>
                <a:lnTo>
                  <a:pt x="677238" y="699988"/>
                </a:lnTo>
                <a:lnTo>
                  <a:pt x="0" y="699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3162512" y="5304947"/>
            <a:ext cx="629669" cy="619437"/>
          </a:xfrm>
          <a:custGeom>
            <a:avLst/>
            <a:gdLst/>
            <a:ahLst/>
            <a:cxnLst/>
            <a:rect l="l" t="t" r="r" b="b"/>
            <a:pathLst>
              <a:path w="629669" h="619437">
                <a:moveTo>
                  <a:pt x="0" y="0"/>
                </a:moveTo>
                <a:lnTo>
                  <a:pt x="629669" y="0"/>
                </a:lnTo>
                <a:lnTo>
                  <a:pt x="629669" y="619437"/>
                </a:lnTo>
                <a:lnTo>
                  <a:pt x="0" y="619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5465600" y="6712580"/>
            <a:ext cx="570749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50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Automation and efficiency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5600" y="3995006"/>
            <a:ext cx="907842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50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Centralized dashboard and alerts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65600" y="2635062"/>
            <a:ext cx="886276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50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Cloud-integrated ICU monitoring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65600" y="5354950"/>
            <a:ext cx="9220165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50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Data analytics and security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77846" y="560832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65600" y="8019722"/>
            <a:ext cx="570749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50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Data registry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04639" y="9880923"/>
            <a:ext cx="1572964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4400" y="-14969"/>
            <a:ext cx="25739726" cy="10287000"/>
          </a:xfrm>
          <a:custGeom>
            <a:avLst/>
            <a:gdLst/>
            <a:ahLst/>
            <a:cxnLst/>
            <a:rect l="l" t="t" r="r" b="b"/>
            <a:pathLst>
              <a:path w="25739726" h="10287000">
                <a:moveTo>
                  <a:pt x="0" y="0"/>
                </a:moveTo>
                <a:lnTo>
                  <a:pt x="25739726" y="0"/>
                </a:lnTo>
                <a:lnTo>
                  <a:pt x="25739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271" b="-472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411555" y="1916647"/>
            <a:ext cx="973508" cy="0"/>
          </a:xfrm>
          <a:prstGeom prst="line">
            <a:avLst/>
          </a:prstGeom>
          <a:ln w="38100" cap="flat">
            <a:solidFill>
              <a:srgbClr val="F8F7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2740794" y="4409844"/>
            <a:ext cx="0" cy="777842"/>
          </a:xfrm>
          <a:prstGeom prst="line">
            <a:avLst/>
          </a:prstGeom>
          <a:ln w="38100" cap="rnd">
            <a:solidFill>
              <a:srgbClr val="F8F7F4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2759844" y="7069829"/>
            <a:ext cx="0" cy="777842"/>
          </a:xfrm>
          <a:prstGeom prst="line">
            <a:avLst/>
          </a:prstGeom>
          <a:ln w="38100" cap="rnd">
            <a:solidFill>
              <a:srgbClr val="F8F7F4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820377" y="2529378"/>
            <a:ext cx="1878935" cy="1878935"/>
            <a:chOff x="0" y="0"/>
            <a:chExt cx="2505247" cy="25052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05247" cy="2505247"/>
            </a:xfrm>
            <a:custGeom>
              <a:avLst/>
              <a:gdLst/>
              <a:ahLst/>
              <a:cxnLst/>
              <a:rect l="l" t="t" r="r" b="b"/>
              <a:pathLst>
                <a:path w="2505247" h="2505247">
                  <a:moveTo>
                    <a:pt x="0" y="0"/>
                  </a:moveTo>
                  <a:lnTo>
                    <a:pt x="2505247" y="0"/>
                  </a:lnTo>
                  <a:lnTo>
                    <a:pt x="2505247" y="2505247"/>
                  </a:lnTo>
                  <a:lnTo>
                    <a:pt x="0" y="2505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2569" y="1148462"/>
              <a:ext cx="2100110" cy="377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184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STORE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20377" y="5187686"/>
            <a:ext cx="1878935" cy="1878935"/>
            <a:chOff x="0" y="0"/>
            <a:chExt cx="2505247" cy="25052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05247" cy="2505247"/>
            </a:xfrm>
            <a:custGeom>
              <a:avLst/>
              <a:gdLst/>
              <a:ahLst/>
              <a:cxnLst/>
              <a:rect l="l" t="t" r="r" b="b"/>
              <a:pathLst>
                <a:path w="2505247" h="2505247">
                  <a:moveTo>
                    <a:pt x="0" y="0"/>
                  </a:moveTo>
                  <a:lnTo>
                    <a:pt x="2505247" y="0"/>
                  </a:lnTo>
                  <a:lnTo>
                    <a:pt x="2505247" y="2505247"/>
                  </a:lnTo>
                  <a:lnTo>
                    <a:pt x="0" y="2505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8798" y="1148462"/>
              <a:ext cx="2167651" cy="377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184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MONITOR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86884" y="7912393"/>
            <a:ext cx="1907822" cy="1901806"/>
            <a:chOff x="0" y="0"/>
            <a:chExt cx="2543762" cy="25357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43762" cy="2535741"/>
            </a:xfrm>
            <a:custGeom>
              <a:avLst/>
              <a:gdLst/>
              <a:ahLst/>
              <a:cxnLst/>
              <a:rect l="l" t="t" r="r" b="b"/>
              <a:pathLst>
                <a:path w="2543762" h="2535741">
                  <a:moveTo>
                    <a:pt x="0" y="0"/>
                  </a:moveTo>
                  <a:lnTo>
                    <a:pt x="2543762" y="0"/>
                  </a:lnTo>
                  <a:lnTo>
                    <a:pt x="2543762" y="2535741"/>
                  </a:lnTo>
                  <a:lnTo>
                    <a:pt x="0" y="253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58" b="-15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7798" y="1166264"/>
              <a:ext cx="2166686" cy="374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6"/>
                </a:lnSpc>
              </a:pPr>
              <a:r>
                <a:rPr lang="en-US" sz="1845" dirty="0">
                  <a:solidFill>
                    <a:srgbClr val="FFFFFF"/>
                  </a:solidFill>
                  <a:latin typeface="Abadi" panose="020B0604020104020204" pitchFamily="34" charset="0"/>
                  <a:ea typeface="Biryani"/>
                  <a:cs typeface="Biryani"/>
                  <a:sym typeface="Biryani"/>
                </a:rPr>
                <a:t>ANALYZE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81870" y="1066636"/>
            <a:ext cx="9686096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FFFFFF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Proposed Solutions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4668" y="5461039"/>
            <a:ext cx="10209971" cy="1194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1"/>
              </a:lnSpc>
            </a:pPr>
            <a:r>
              <a:rPr lang="en-US" sz="3000" dirty="0">
                <a:solidFill>
                  <a:srgbClr val="FFFFFF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We aim to develop a real-time tracking system in an efficient and affordable way for hospitals to </a:t>
            </a:r>
            <a:r>
              <a:rPr lang="en-US" sz="3000" dirty="0" err="1">
                <a:solidFill>
                  <a:srgbClr val="FFFFFF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aquire</a:t>
            </a:r>
            <a:r>
              <a:rPr lang="en-US" sz="3000" dirty="0">
                <a:solidFill>
                  <a:srgbClr val="FFFFFF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 and maintain patient data for future use and risk mitigation.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50070" y="2875068"/>
            <a:ext cx="10454569" cy="1194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1"/>
              </a:lnSpc>
            </a:pPr>
            <a:r>
              <a:rPr lang="en-US" sz="3000" dirty="0">
                <a:solidFill>
                  <a:srgbClr val="FFFFFF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Development of required devices and their integration in a simple and user-friendly way to help doctors utilize existing technology to its fullest by storing collected data.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63650" y="8278495"/>
            <a:ext cx="10209970" cy="1194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1"/>
              </a:lnSpc>
            </a:pPr>
            <a:r>
              <a:rPr lang="en-US" sz="3000" dirty="0">
                <a:solidFill>
                  <a:srgbClr val="FFFFFF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We aim to streamline the entire patient care process from admission to dispatch by utilizing data to analyze and predict possible diseases.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04639" y="9880923"/>
            <a:ext cx="1572964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F8F7F4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9213" y="990600"/>
            <a:ext cx="6443406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745E4D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9213" y="2489123"/>
            <a:ext cx="8517002" cy="44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Our plan to meet our aim and build on to our solution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3086739" y="5522727"/>
            <a:ext cx="2688354" cy="0"/>
          </a:xfrm>
          <a:prstGeom prst="line">
            <a:avLst/>
          </a:prstGeom>
          <a:ln w="38100" cap="rnd">
            <a:solidFill>
              <a:srgbClr val="745E4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AutoShape 5"/>
          <p:cNvSpPr/>
          <p:nvPr/>
        </p:nvSpPr>
        <p:spPr>
          <a:xfrm flipH="1" flipV="1">
            <a:off x="7354356" y="5503677"/>
            <a:ext cx="2386268" cy="19050"/>
          </a:xfrm>
          <a:prstGeom prst="line">
            <a:avLst/>
          </a:prstGeom>
          <a:ln w="38100" cap="rnd">
            <a:solidFill>
              <a:srgbClr val="745E4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791302" y="4900701"/>
            <a:ext cx="1044955" cy="1282153"/>
          </a:xfrm>
          <a:custGeom>
            <a:avLst/>
            <a:gdLst/>
            <a:ahLst/>
            <a:cxnLst/>
            <a:rect l="l" t="t" r="r" b="b"/>
            <a:pathLst>
              <a:path w="1044955" h="1282153">
                <a:moveTo>
                  <a:pt x="0" y="0"/>
                </a:moveTo>
                <a:lnTo>
                  <a:pt x="1044955" y="0"/>
                </a:lnTo>
                <a:lnTo>
                  <a:pt x="1044955" y="1282153"/>
                </a:lnTo>
                <a:lnTo>
                  <a:pt x="0" y="1282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5902941" y="4900701"/>
            <a:ext cx="1240483" cy="1282153"/>
          </a:xfrm>
          <a:custGeom>
            <a:avLst/>
            <a:gdLst/>
            <a:ahLst/>
            <a:cxnLst/>
            <a:rect l="l" t="t" r="r" b="b"/>
            <a:pathLst>
              <a:path w="1240483" h="1282153">
                <a:moveTo>
                  <a:pt x="0" y="0"/>
                </a:moveTo>
                <a:lnTo>
                  <a:pt x="1240483" y="0"/>
                </a:lnTo>
                <a:lnTo>
                  <a:pt x="1240483" y="1282153"/>
                </a:lnTo>
                <a:lnTo>
                  <a:pt x="0" y="1282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1028700" y="6695161"/>
            <a:ext cx="3586450" cy="576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Data extraction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5633" y="6695161"/>
            <a:ext cx="3391743" cy="576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Cloud uploading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9740624" y="4937725"/>
            <a:ext cx="1103906" cy="1208105"/>
          </a:xfrm>
          <a:custGeom>
            <a:avLst/>
            <a:gdLst/>
            <a:ahLst/>
            <a:cxnLst/>
            <a:rect l="l" t="t" r="r" b="b"/>
            <a:pathLst>
              <a:path w="1103906" h="1208105">
                <a:moveTo>
                  <a:pt x="0" y="0"/>
                </a:moveTo>
                <a:lnTo>
                  <a:pt x="1103906" y="0"/>
                </a:lnTo>
                <a:lnTo>
                  <a:pt x="1103906" y="1208104"/>
                </a:lnTo>
                <a:lnTo>
                  <a:pt x="0" y="1208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144000" y="6651863"/>
            <a:ext cx="3570224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Event manager and alert system</a:t>
            </a:r>
          </a:p>
        </p:txBody>
      </p:sp>
      <p:sp>
        <p:nvSpPr>
          <p:cNvPr id="12" name="AutoShape 12"/>
          <p:cNvSpPr/>
          <p:nvPr/>
        </p:nvSpPr>
        <p:spPr>
          <a:xfrm flipH="1" flipV="1">
            <a:off x="10844682" y="5560827"/>
            <a:ext cx="2386268" cy="19050"/>
          </a:xfrm>
          <a:prstGeom prst="line">
            <a:avLst/>
          </a:prstGeom>
          <a:ln w="38100" cap="rnd">
            <a:solidFill>
              <a:srgbClr val="745E4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Freeform 13"/>
          <p:cNvSpPr/>
          <p:nvPr/>
        </p:nvSpPr>
        <p:spPr>
          <a:xfrm>
            <a:off x="13657233" y="5003991"/>
            <a:ext cx="1113672" cy="1113672"/>
          </a:xfrm>
          <a:custGeom>
            <a:avLst/>
            <a:gdLst/>
            <a:ahLst/>
            <a:cxnLst/>
            <a:rect l="l" t="t" r="r" b="b"/>
            <a:pathLst>
              <a:path w="1113672" h="1113672">
                <a:moveTo>
                  <a:pt x="0" y="0"/>
                </a:moveTo>
                <a:lnTo>
                  <a:pt x="1113672" y="0"/>
                </a:lnTo>
                <a:lnTo>
                  <a:pt x="1113672" y="1113672"/>
                </a:lnTo>
                <a:lnTo>
                  <a:pt x="0" y="1113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TextBox 14"/>
          <p:cNvSpPr txBox="1"/>
          <p:nvPr/>
        </p:nvSpPr>
        <p:spPr>
          <a:xfrm>
            <a:off x="13095218" y="6651863"/>
            <a:ext cx="5192782" cy="11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Web application development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09213" y="1869186"/>
            <a:ext cx="5313969" cy="9525"/>
          </a:xfrm>
          <a:prstGeom prst="line">
            <a:avLst/>
          </a:prstGeom>
          <a:ln w="19050" cap="flat">
            <a:solidFill>
              <a:srgbClr val="BD94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6" name="TextBox 16"/>
          <p:cNvSpPr txBox="1"/>
          <p:nvPr/>
        </p:nvSpPr>
        <p:spPr>
          <a:xfrm>
            <a:off x="16004639" y="9880923"/>
            <a:ext cx="1572964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729889" y="3496818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745E4D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Data Extraction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9889" y="2331752"/>
            <a:ext cx="1555341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Here is the information gleaned from our survey regarding the data collection of currently available end devices within the hospital: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9889" y="3692081"/>
            <a:ext cx="15216623" cy="326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Data transmission from Draeger to master system</a:t>
            </a: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RS-232 port facilitates both analog and digital data transmission depending on the sensor type (e.g., ECG as analog, pulse as digital).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A microcontroller filters and transmits data to the master system using cables or </a:t>
            </a:r>
            <a:r>
              <a:rPr lang="en-US" sz="2399" dirty="0" err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Wifi</a:t>
            </a: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Multiple microcontrollers can report to the master system simultaneously using a brute force method.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[ECG, respiration, SpO2, </a:t>
            </a:r>
            <a:r>
              <a:rPr lang="en-US" sz="2399" dirty="0" err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Temp_abs</a:t>
            </a: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, </a:t>
            </a:r>
            <a:r>
              <a:rPr lang="en-US" sz="2399" dirty="0" err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Temp_delta</a:t>
            </a: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, Pressure, </a:t>
            </a:r>
            <a:r>
              <a:rPr lang="en-US" sz="2399" dirty="0" err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Cuff_press</a:t>
            </a: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, </a:t>
            </a:r>
            <a:r>
              <a:rPr lang="en-US" sz="2399" dirty="0" err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Cardiac_op</a:t>
            </a: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] is the format of output</a:t>
            </a: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9889" y="6569376"/>
            <a:ext cx="13965737" cy="326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</a:pPr>
            <a:endParaRPr lang="en-US" sz="2399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Hardware requirements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RS232 to USB cable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ESP32 per monitor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USB multiport adapter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 err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Wifi</a:t>
            </a: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 router (for wireless connection)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Server/central CPU </a:t>
            </a: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1864424"/>
            <a:ext cx="938074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279730" y="2586446"/>
            <a:ext cx="8093869" cy="6367054"/>
          </a:xfrm>
          <a:custGeom>
            <a:avLst/>
            <a:gdLst/>
            <a:ahLst/>
            <a:cxnLst/>
            <a:rect l="l" t="t" r="r" b="b"/>
            <a:pathLst>
              <a:path w="7639857" h="5766006">
                <a:moveTo>
                  <a:pt x="0" y="0"/>
                </a:moveTo>
                <a:lnTo>
                  <a:pt x="7639857" y="0"/>
                </a:lnTo>
                <a:lnTo>
                  <a:pt x="7639857" y="5766006"/>
                </a:lnTo>
                <a:lnTo>
                  <a:pt x="0" y="576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93" t="-50195" r="-12568" b="-617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9600" y="2476528"/>
            <a:ext cx="7979571" cy="6262556"/>
          </a:xfrm>
          <a:custGeom>
            <a:avLst/>
            <a:gdLst/>
            <a:ahLst/>
            <a:cxnLst/>
            <a:rect l="l" t="t" r="r" b="b"/>
            <a:pathLst>
              <a:path w="7560471" h="5661507">
                <a:moveTo>
                  <a:pt x="0" y="0"/>
                </a:moveTo>
                <a:lnTo>
                  <a:pt x="7560471" y="0"/>
                </a:lnTo>
                <a:lnTo>
                  <a:pt x="7560471" y="5661507"/>
                </a:lnTo>
                <a:lnTo>
                  <a:pt x="0" y="566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Data Extraction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4638" y="9880923"/>
            <a:ext cx="2054761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3893514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745E4D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Data Conversion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5301" y="2944507"/>
            <a:ext cx="161093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16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Some of such systems might have analog data hence to utilize them method is as follows: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4351" y="4461989"/>
            <a:ext cx="15373056" cy="440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For analog output from the monitor:</a:t>
            </a:r>
          </a:p>
          <a:p>
            <a:pPr algn="l">
              <a:lnSpc>
                <a:spcPts val="3191"/>
              </a:lnSpc>
            </a:pPr>
            <a:endParaRPr lang="en-US" sz="2800" dirty="0">
              <a:solidFill>
                <a:srgbClr val="5B4F47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  <a:p>
            <a:pPr algn="l">
              <a:lnSpc>
                <a:spcPts val="3191"/>
              </a:lnSpc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ESP32 microcontroller analog output</a:t>
            </a:r>
          </a:p>
          <a:p>
            <a:pPr algn="l">
              <a:lnSpc>
                <a:spcPts val="3191"/>
              </a:lnSpc>
            </a:pPr>
            <a:endParaRPr lang="en-US" sz="2800" dirty="0">
              <a:solidFill>
                <a:srgbClr val="5B4F47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The ESP32 microcontroller features an ADC for converting analog to digital.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It offers a 12-bit resolution, producing digital values from 0 to 4095.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There are two ADCs: adc1 with nine channels and adc2 with ten channels.</a:t>
            </a:r>
          </a:p>
          <a:p>
            <a:pPr algn="l">
              <a:lnSpc>
                <a:spcPts val="3191"/>
              </a:lnSpc>
            </a:pPr>
            <a:endParaRPr lang="en-US" sz="28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endParaRPr lang="en-US" sz="28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04638" y="9880923"/>
            <a:ext cx="20547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26696" y="1864424"/>
            <a:ext cx="938074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84619" y="3296416"/>
            <a:ext cx="7710036" cy="4591519"/>
          </a:xfrm>
          <a:custGeom>
            <a:avLst/>
            <a:gdLst/>
            <a:ahLst/>
            <a:cxnLst/>
            <a:rect l="l" t="t" r="r" b="b"/>
            <a:pathLst>
              <a:path w="7710036" h="4591519">
                <a:moveTo>
                  <a:pt x="0" y="0"/>
                </a:moveTo>
                <a:lnTo>
                  <a:pt x="7710036" y="0"/>
                </a:lnTo>
                <a:lnTo>
                  <a:pt x="7710036" y="4591518"/>
                </a:lnTo>
                <a:lnTo>
                  <a:pt x="0" y="4591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283894" y="3409981"/>
            <a:ext cx="7836418" cy="4477953"/>
          </a:xfrm>
          <a:custGeom>
            <a:avLst/>
            <a:gdLst/>
            <a:ahLst/>
            <a:cxnLst/>
            <a:rect l="l" t="t" r="r" b="b"/>
            <a:pathLst>
              <a:path w="7836418" h="4477953">
                <a:moveTo>
                  <a:pt x="0" y="0"/>
                </a:moveTo>
                <a:lnTo>
                  <a:pt x="7836419" y="0"/>
                </a:lnTo>
                <a:lnTo>
                  <a:pt x="7836419" y="4477953"/>
                </a:lnTo>
                <a:lnTo>
                  <a:pt x="0" y="4477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Data Conversion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59420" y="9871398"/>
            <a:ext cx="1263402" cy="82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F8F7F4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Slide No: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4638" y="9880923"/>
            <a:ext cx="1978561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102531" y="4170589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745E4D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Data Collection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5301" y="2944507"/>
            <a:ext cx="1553668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16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How the serialized data is further processed and translated to the database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301" y="4492434"/>
            <a:ext cx="10573455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Node-red is a flexible no-code system based on Node.js.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It facilitates easy and rapid prototyping across various endpoints.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Enables data pre-processing.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Integrates with any storage system.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5301" y="6729286"/>
            <a:ext cx="141077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To elaborate its working, here are some images of node-red of the current project and how it will be utilized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4638" y="9880923"/>
            <a:ext cx="18261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1850136"/>
            <a:ext cx="938074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847281" y="2095502"/>
            <a:ext cx="14157358" cy="7162798"/>
          </a:xfrm>
          <a:custGeom>
            <a:avLst/>
            <a:gdLst/>
            <a:ahLst/>
            <a:cxnLst/>
            <a:rect l="l" t="t" r="r" b="b"/>
            <a:pathLst>
              <a:path w="13588736" h="6777382">
                <a:moveTo>
                  <a:pt x="0" y="0"/>
                </a:moveTo>
                <a:lnTo>
                  <a:pt x="13588736" y="0"/>
                </a:lnTo>
                <a:lnTo>
                  <a:pt x="13588736" y="6777382"/>
                </a:lnTo>
                <a:lnTo>
                  <a:pt x="0" y="6777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Data Collection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1826161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587639" y="3661124"/>
            <a:ext cx="938074" cy="0"/>
          </a:xfrm>
          <a:prstGeom prst="line">
            <a:avLst/>
          </a:prstGeom>
          <a:ln w="28575" cap="flat">
            <a:solidFill>
              <a:srgbClr val="5B4F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Data Visualization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7639" y="2288508"/>
            <a:ext cx="1086967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160" dirty="0">
                <a:solidFill>
                  <a:srgbClr val="BD9479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A central dashboard will be utilized to create this centralized system which will be accessible to authorized personal only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7639" y="3689456"/>
            <a:ext cx="14576161" cy="387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Store data in a database for structured management.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Utilize visualization software to create a centralized system for better data representation.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Plan to use an RDS (Relational Database Service) instance for efficient data storage.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Ensure data accessibility and security through the RDS setup.</a:t>
            </a:r>
          </a:p>
          <a:p>
            <a:pPr algn="l">
              <a:lnSpc>
                <a:spcPts val="3191"/>
              </a:lnSpc>
            </a:pPr>
            <a:endParaRPr lang="en-US" sz="30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7639" y="6515100"/>
            <a:ext cx="14484722" cy="2005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Enable easy integration with visualization tools for dynamic reporting and analysis.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We would use visualization software like </a:t>
            </a:r>
            <a:r>
              <a:rPr lang="en-US" sz="3000" dirty="0" err="1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InfluxDB</a:t>
            </a:r>
            <a:r>
              <a:rPr lang="en-US" sz="30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 or Grafana to display the data on a dashboard, as illustrated in the provided example image.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4638" y="9880923"/>
            <a:ext cx="1749961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6382756" y="0"/>
            <a:ext cx="12138627" cy="10287000"/>
          </a:xfrm>
          <a:custGeom>
            <a:avLst/>
            <a:gdLst/>
            <a:ahLst/>
            <a:cxnLst/>
            <a:rect l="l" t="t" r="r" b="b"/>
            <a:pathLst>
              <a:path w="12138627" h="10287000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7" b="-887"/>
            </a:stretch>
          </a:blipFill>
        </p:spPr>
        <p:txBody>
          <a:bodyPr/>
          <a:lstStyle/>
          <a:p>
            <a:r>
              <a:rPr lang="en-GB" sz="3300" dirty="0"/>
              <a:t>a</a:t>
            </a:r>
            <a:endParaRPr lang="en-IN" sz="3300" dirty="0"/>
          </a:p>
        </p:txBody>
      </p:sp>
      <p:sp>
        <p:nvSpPr>
          <p:cNvPr id="14" name="TextBox 14"/>
          <p:cNvSpPr txBox="1"/>
          <p:nvPr/>
        </p:nvSpPr>
        <p:spPr>
          <a:xfrm>
            <a:off x="1028700" y="1129751"/>
            <a:ext cx="4791909" cy="16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2"/>
              </a:lnSpc>
            </a:pPr>
            <a:r>
              <a:rPr lang="en-US" sz="5000" spc="-205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imes New Roman" panose="02020603050405020304" pitchFamily="18" charset="0"/>
                <a:sym typeface="Tenor Sans"/>
              </a:rPr>
              <a:t>Table Of</a:t>
            </a:r>
          </a:p>
          <a:p>
            <a:pPr algn="l">
              <a:lnSpc>
                <a:spcPts val="6572"/>
              </a:lnSpc>
            </a:pPr>
            <a:r>
              <a:rPr lang="en-US" sz="5000" spc="-205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imes New Roman" panose="02020603050405020304" pitchFamily="18" charset="0"/>
                <a:sym typeface="Tenor Sans"/>
              </a:rPr>
              <a:t>Contents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757099" y="1357398"/>
            <a:ext cx="5132823" cy="1341377"/>
            <a:chOff x="0" y="0"/>
            <a:chExt cx="6843763" cy="1788501"/>
          </a:xfrm>
        </p:grpSpPr>
        <p:sp>
          <p:nvSpPr>
            <p:cNvPr id="20" name="AutoShape 20"/>
            <p:cNvSpPr/>
            <p:nvPr/>
          </p:nvSpPr>
          <p:spPr>
            <a:xfrm flipV="1">
              <a:off x="1596670" y="0"/>
              <a:ext cx="0" cy="1250766"/>
            </a:xfrm>
            <a:prstGeom prst="line">
              <a:avLst/>
            </a:prstGeom>
            <a:ln w="38100" cap="flat">
              <a:solidFill>
                <a:srgbClr val="DDC1A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sz="33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159758" y="194219"/>
              <a:ext cx="4684005" cy="1594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8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INTRODUCTION</a:t>
              </a:r>
            </a:p>
            <a:p>
              <a:pPr algn="l">
                <a:lnSpc>
                  <a:spcPts val="4788"/>
                </a:lnSpc>
              </a:pPr>
              <a:endParaRPr lang="en-US" sz="3300" dirty="0">
                <a:solidFill>
                  <a:srgbClr val="FFFFFF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9036"/>
              <a:ext cx="1033999" cy="1068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05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01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67276" y="5997223"/>
            <a:ext cx="5136879" cy="938075"/>
            <a:chOff x="0" y="0"/>
            <a:chExt cx="6849171" cy="1250766"/>
          </a:xfrm>
        </p:grpSpPr>
        <p:sp>
          <p:nvSpPr>
            <p:cNvPr id="24" name="AutoShape 24"/>
            <p:cNvSpPr/>
            <p:nvPr/>
          </p:nvSpPr>
          <p:spPr>
            <a:xfrm flipV="1">
              <a:off x="1557228" y="0"/>
              <a:ext cx="0" cy="1250766"/>
            </a:xfrm>
            <a:prstGeom prst="line">
              <a:avLst/>
            </a:prstGeom>
            <a:ln w="38100" cap="flat">
              <a:solidFill>
                <a:srgbClr val="DDC1A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sz="33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59289" y="197393"/>
              <a:ext cx="4789882" cy="80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SURVEY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21736"/>
              <a:ext cx="1033999" cy="1068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05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03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63976" y="3664734"/>
            <a:ext cx="5341458" cy="1382060"/>
            <a:chOff x="0" y="0"/>
            <a:chExt cx="7121945" cy="1842748"/>
          </a:xfrm>
        </p:grpSpPr>
        <p:sp>
          <p:nvSpPr>
            <p:cNvPr id="28" name="AutoShape 28"/>
            <p:cNvSpPr/>
            <p:nvPr/>
          </p:nvSpPr>
          <p:spPr>
            <a:xfrm flipV="1">
              <a:off x="1499636" y="0"/>
              <a:ext cx="0" cy="1250766"/>
            </a:xfrm>
            <a:prstGeom prst="line">
              <a:avLst/>
            </a:prstGeom>
            <a:ln w="38100" cap="flat">
              <a:solidFill>
                <a:srgbClr val="DDC1A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sz="3300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983130" y="188621"/>
              <a:ext cx="5138815" cy="1654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LITERATURE SURVEY</a:t>
              </a:r>
            </a:p>
            <a:p>
              <a:pPr algn="l">
                <a:lnSpc>
                  <a:spcPts val="5040"/>
                </a:lnSpc>
              </a:pPr>
              <a:endParaRPr lang="en-US" sz="3300" dirty="0">
                <a:solidFill>
                  <a:srgbClr val="FFFFFF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21736"/>
              <a:ext cx="995757" cy="106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139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02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52069" y="1391622"/>
            <a:ext cx="5132823" cy="1380580"/>
            <a:chOff x="0" y="0"/>
            <a:chExt cx="6843763" cy="1840773"/>
          </a:xfrm>
        </p:grpSpPr>
        <p:sp>
          <p:nvSpPr>
            <p:cNvPr id="32" name="AutoShape 32"/>
            <p:cNvSpPr/>
            <p:nvPr/>
          </p:nvSpPr>
          <p:spPr>
            <a:xfrm flipV="1">
              <a:off x="1596670" y="0"/>
              <a:ext cx="0" cy="1250766"/>
            </a:xfrm>
            <a:prstGeom prst="line">
              <a:avLst/>
            </a:prstGeom>
            <a:ln w="38100" cap="flat">
              <a:solidFill>
                <a:srgbClr val="DDC1A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sz="330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159758" y="184693"/>
              <a:ext cx="4684005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OBJECTIVES</a:t>
              </a:r>
            </a:p>
            <a:p>
              <a:pPr algn="l">
                <a:lnSpc>
                  <a:spcPts val="5040"/>
                </a:lnSpc>
              </a:pPr>
              <a:endParaRPr lang="en-US" sz="3300" dirty="0">
                <a:solidFill>
                  <a:srgbClr val="FFFFFF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09036"/>
              <a:ext cx="1033999" cy="1068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139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05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13663609" y="3560478"/>
            <a:ext cx="0" cy="1311674"/>
          </a:xfrm>
          <a:prstGeom prst="line">
            <a:avLst/>
          </a:prstGeom>
          <a:ln w="38100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sz="3300"/>
          </a:p>
        </p:txBody>
      </p:sp>
      <p:sp>
        <p:nvSpPr>
          <p:cNvPr id="37" name="TextBox 37"/>
          <p:cNvSpPr txBox="1"/>
          <p:nvPr/>
        </p:nvSpPr>
        <p:spPr>
          <a:xfrm>
            <a:off x="14099337" y="3351036"/>
            <a:ext cx="4100611" cy="285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5"/>
              </a:lnSpc>
            </a:pPr>
            <a:r>
              <a:rPr lang="en-US" sz="3300" dirty="0">
                <a:solidFill>
                  <a:srgbClr val="FFFFFF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PROPOSED </a:t>
            </a:r>
            <a:r>
              <a:rPr lang="en-US" sz="3300" kern="1200" dirty="0">
                <a:solidFill>
                  <a:srgbClr val="FFFFFF"/>
                </a:solidFill>
                <a:effectLst/>
                <a:latin typeface="Abadi" panose="020B0604020104020204" pitchFamily="34" charset="0"/>
                <a:ea typeface="Biryani Light"/>
                <a:cs typeface="Biryani Light"/>
              </a:rPr>
              <a:t>ALGORITHM/ METHODOLOGY</a:t>
            </a:r>
            <a:endParaRPr lang="en-IN" sz="3300" dirty="0">
              <a:effectLst/>
            </a:endParaRPr>
          </a:p>
          <a:p>
            <a:pPr algn="l">
              <a:lnSpc>
                <a:spcPts val="4465"/>
              </a:lnSpc>
            </a:pPr>
            <a:endParaRPr lang="en-US" sz="3300" dirty="0">
              <a:solidFill>
                <a:srgbClr val="FFFFFF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  <a:p>
            <a:pPr algn="l">
              <a:lnSpc>
                <a:spcPts val="4465"/>
              </a:lnSpc>
            </a:pPr>
            <a:endParaRPr lang="en-US" sz="3300" dirty="0">
              <a:solidFill>
                <a:srgbClr val="FFFFFF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265804" y="3616571"/>
            <a:ext cx="905215" cy="801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39"/>
              </a:lnSpc>
            </a:pPr>
            <a:r>
              <a:rPr lang="en-US" sz="3300" dirty="0">
                <a:solidFill>
                  <a:srgbClr val="FFFFFF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06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554870" y="7933314"/>
            <a:ext cx="5136879" cy="938074"/>
            <a:chOff x="0" y="0"/>
            <a:chExt cx="6849171" cy="1250766"/>
          </a:xfrm>
        </p:grpSpPr>
        <p:sp>
          <p:nvSpPr>
            <p:cNvPr id="40" name="AutoShape 40"/>
            <p:cNvSpPr/>
            <p:nvPr/>
          </p:nvSpPr>
          <p:spPr>
            <a:xfrm flipV="1">
              <a:off x="1557228" y="0"/>
              <a:ext cx="0" cy="1250766"/>
            </a:xfrm>
            <a:prstGeom prst="line">
              <a:avLst/>
            </a:prstGeom>
            <a:ln w="38100" cap="flat">
              <a:solidFill>
                <a:srgbClr val="DDC1A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sz="33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059289" y="197393"/>
              <a:ext cx="4789882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CONCLUSION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21736"/>
              <a:ext cx="1033999" cy="106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139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08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V="1">
            <a:off x="7931897" y="7831980"/>
            <a:ext cx="0" cy="938075"/>
          </a:xfrm>
          <a:prstGeom prst="line">
            <a:avLst/>
          </a:prstGeom>
          <a:ln w="38100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sz="3300"/>
          </a:p>
        </p:txBody>
      </p:sp>
      <p:sp>
        <p:nvSpPr>
          <p:cNvPr id="45" name="TextBox 45"/>
          <p:cNvSpPr txBox="1"/>
          <p:nvPr/>
        </p:nvSpPr>
        <p:spPr>
          <a:xfrm>
            <a:off x="8308443" y="7980025"/>
            <a:ext cx="3592412" cy="124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300" dirty="0">
                <a:solidFill>
                  <a:srgbClr val="FFFFFF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PROBLEM STATEMENT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763976" y="7923282"/>
            <a:ext cx="775499" cy="801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39"/>
              </a:lnSpc>
            </a:pPr>
            <a:r>
              <a:rPr lang="en-US" sz="3300" dirty="0">
                <a:solidFill>
                  <a:srgbClr val="FFFFFF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04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2163025" y="5942360"/>
            <a:ext cx="6554793" cy="1615827"/>
            <a:chOff x="-180597" y="16165"/>
            <a:chExt cx="8739723" cy="2154435"/>
          </a:xfrm>
        </p:grpSpPr>
        <p:sp>
          <p:nvSpPr>
            <p:cNvPr id="48" name="AutoShape 48"/>
            <p:cNvSpPr/>
            <p:nvPr/>
          </p:nvSpPr>
          <p:spPr>
            <a:xfrm flipV="1">
              <a:off x="1887723" y="56252"/>
              <a:ext cx="0" cy="1250766"/>
            </a:xfrm>
            <a:prstGeom prst="line">
              <a:avLst/>
            </a:prstGeom>
            <a:ln w="38100" cap="flat">
              <a:solidFill>
                <a:srgbClr val="DDC1A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sz="3300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175697" y="16165"/>
              <a:ext cx="6383429" cy="2154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85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PROPOSED SYSTEM ARCHITECTURE</a:t>
              </a:r>
            </a:p>
            <a:p>
              <a:pPr algn="l">
                <a:lnSpc>
                  <a:spcPts val="4185"/>
                </a:lnSpc>
              </a:pPr>
              <a:endParaRPr lang="en-US" sz="3300" dirty="0">
                <a:solidFill>
                  <a:srgbClr val="FFFFFF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-180597" y="180452"/>
              <a:ext cx="1378001" cy="1068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139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badi" panose="020B0604020104020204" pitchFamily="34" charset="0"/>
                  <a:ea typeface="Biryani Light"/>
                  <a:cs typeface="Biryani Light"/>
                  <a:sym typeface="Biryani Light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1864424"/>
            <a:ext cx="938074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057400" y="2247900"/>
            <a:ext cx="13967479" cy="6680761"/>
          </a:xfrm>
          <a:custGeom>
            <a:avLst/>
            <a:gdLst/>
            <a:ahLst/>
            <a:cxnLst/>
            <a:rect l="l" t="t" r="r" b="b"/>
            <a:pathLst>
              <a:path w="13077803" h="6204890">
                <a:moveTo>
                  <a:pt x="0" y="0"/>
                </a:moveTo>
                <a:lnTo>
                  <a:pt x="13077803" y="0"/>
                </a:lnTo>
                <a:lnTo>
                  <a:pt x="13077803" y="6204889"/>
                </a:lnTo>
                <a:lnTo>
                  <a:pt x="0" y="6204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Data Visualization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1749961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F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0F849-826D-AC69-4E60-7E963232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604EDD-E17C-7633-36F1-0547A9C26D3A}"/>
              </a:ext>
            </a:extLst>
          </p:cNvPr>
          <p:cNvSpPr/>
          <p:nvPr/>
        </p:nvSpPr>
        <p:spPr>
          <a:xfrm>
            <a:off x="-685800" y="-65986"/>
            <a:ext cx="26120143" cy="10439035"/>
          </a:xfrm>
          <a:custGeom>
            <a:avLst/>
            <a:gdLst/>
            <a:ahLst/>
            <a:cxnLst/>
            <a:rect l="l" t="t" r="r" b="b"/>
            <a:pathLst>
              <a:path w="26120143" h="10439035">
                <a:moveTo>
                  <a:pt x="0" y="0"/>
                </a:moveTo>
                <a:lnTo>
                  <a:pt x="26120143" y="0"/>
                </a:lnTo>
                <a:lnTo>
                  <a:pt x="26120143" y="10439035"/>
                </a:lnTo>
                <a:lnTo>
                  <a:pt x="0" y="1043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271" b="-472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2D5AE28-1FE5-7C4C-8577-B88C93D063D5}"/>
              </a:ext>
            </a:extLst>
          </p:cNvPr>
          <p:cNvSpPr/>
          <p:nvPr/>
        </p:nvSpPr>
        <p:spPr>
          <a:xfrm flipH="1">
            <a:off x="826696" y="1864424"/>
            <a:ext cx="938074" cy="0"/>
          </a:xfrm>
          <a:prstGeom prst="line">
            <a:avLst/>
          </a:prstGeom>
          <a:ln w="28575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EEBD2A-C4D9-98BF-BCA8-B51EA785D2E6}"/>
              </a:ext>
            </a:extLst>
          </p:cNvPr>
          <p:cNvSpPr/>
          <p:nvPr/>
        </p:nvSpPr>
        <p:spPr>
          <a:xfrm>
            <a:off x="4920247" y="7296687"/>
            <a:ext cx="8447506" cy="3083506"/>
          </a:xfrm>
          <a:custGeom>
            <a:avLst/>
            <a:gdLst/>
            <a:ahLst/>
            <a:cxnLst/>
            <a:rect l="l" t="t" r="r" b="b"/>
            <a:pathLst>
              <a:path w="8447506" h="3083506">
                <a:moveTo>
                  <a:pt x="0" y="0"/>
                </a:moveTo>
                <a:lnTo>
                  <a:pt x="8447506" y="0"/>
                </a:lnTo>
                <a:lnTo>
                  <a:pt x="8447506" y="3083507"/>
                </a:lnTo>
                <a:lnTo>
                  <a:pt x="0" y="308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576" b="-938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B557DA9-9652-D8F8-2DFE-E6438FD73779}"/>
              </a:ext>
            </a:extLst>
          </p:cNvPr>
          <p:cNvSpPr txBox="1"/>
          <p:nvPr/>
        </p:nvSpPr>
        <p:spPr>
          <a:xfrm>
            <a:off x="826696" y="971550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FFFFFF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Machine Learning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F5DAD99-E1A4-498C-C77A-64D93B5FD1D5}"/>
              </a:ext>
            </a:extLst>
          </p:cNvPr>
          <p:cNvSpPr txBox="1"/>
          <p:nvPr/>
        </p:nvSpPr>
        <p:spPr>
          <a:xfrm>
            <a:off x="533400" y="2171700"/>
            <a:ext cx="15939634" cy="546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lang="en-US" sz="3000" dirty="0">
              <a:solidFill>
                <a:srgbClr val="F8F7F4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Cardio Predictive Analysis</a:t>
            </a:r>
          </a:p>
          <a:p>
            <a:pPr marL="518165" lvl="1" indent="-259082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IoT devices and ML algorithms monitor cardiac vitals for early disease detection.</a:t>
            </a:r>
          </a:p>
          <a:p>
            <a:pPr marL="518165" lvl="1" indent="-259082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Parameters: ECG, body temperature, glucose levels, heart rate.</a:t>
            </a:r>
          </a:p>
          <a:p>
            <a:pPr marL="518165" lvl="1" indent="-259082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Method: Data collected by IoT sensors, processed and analyzed using SVM and KNN models.</a:t>
            </a:r>
          </a:p>
          <a:p>
            <a:pPr marL="518165" lvl="1" indent="-259082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Benefits: Enables continuous monitoring and early heart issue detection with high accuracy alerts.</a:t>
            </a:r>
          </a:p>
          <a:p>
            <a:pPr algn="l">
              <a:lnSpc>
                <a:spcPct val="150000"/>
              </a:lnSpc>
            </a:pPr>
            <a:endParaRPr lang="en-US" sz="3000" dirty="0">
              <a:solidFill>
                <a:srgbClr val="F8F7F4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DC936A5-62EE-8439-5CF0-C0A7642A3F02}"/>
              </a:ext>
            </a:extLst>
          </p:cNvPr>
          <p:cNvSpPr txBox="1"/>
          <p:nvPr/>
        </p:nvSpPr>
        <p:spPr>
          <a:xfrm>
            <a:off x="16004638" y="9880923"/>
            <a:ext cx="20547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F8F7F4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18</a:t>
            </a:r>
          </a:p>
        </p:txBody>
      </p:sp>
    </p:spTree>
    <p:extLst>
      <p:ext uri="{BB962C8B-B14F-4D97-AF65-F5344CB8AC3E}">
        <p14:creationId xmlns:p14="http://schemas.microsoft.com/office/powerpoint/2010/main" val="364372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00" y="0"/>
            <a:ext cx="26120143" cy="10439035"/>
          </a:xfrm>
          <a:custGeom>
            <a:avLst/>
            <a:gdLst/>
            <a:ahLst/>
            <a:cxnLst/>
            <a:rect l="l" t="t" r="r" b="b"/>
            <a:pathLst>
              <a:path w="26120143" h="10439035">
                <a:moveTo>
                  <a:pt x="0" y="0"/>
                </a:moveTo>
                <a:lnTo>
                  <a:pt x="26120143" y="0"/>
                </a:lnTo>
                <a:lnTo>
                  <a:pt x="26120143" y="10439035"/>
                </a:lnTo>
                <a:lnTo>
                  <a:pt x="0" y="1043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271" b="-472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>
            <a:off x="826696" y="1864424"/>
            <a:ext cx="938074" cy="0"/>
          </a:xfrm>
          <a:prstGeom prst="line">
            <a:avLst/>
          </a:prstGeom>
          <a:ln w="28575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920247" y="7523169"/>
            <a:ext cx="8447506" cy="3083506"/>
          </a:xfrm>
          <a:custGeom>
            <a:avLst/>
            <a:gdLst/>
            <a:ahLst/>
            <a:cxnLst/>
            <a:rect l="l" t="t" r="r" b="b"/>
            <a:pathLst>
              <a:path w="8447506" h="3083506">
                <a:moveTo>
                  <a:pt x="0" y="0"/>
                </a:moveTo>
                <a:lnTo>
                  <a:pt x="8447506" y="0"/>
                </a:lnTo>
                <a:lnTo>
                  <a:pt x="8447506" y="3083507"/>
                </a:lnTo>
                <a:lnTo>
                  <a:pt x="0" y="308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576" b="-938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826696" y="971550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FFFFFF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Machine Learning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1829505"/>
            <a:ext cx="15939634" cy="546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lang="en-US" sz="3000" dirty="0">
              <a:solidFill>
                <a:srgbClr val="F8F7F4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  <a:p>
            <a:pPr algn="l">
              <a:lnSpc>
                <a:spcPct val="150000"/>
              </a:lnSpc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Patient Deterioration Prediction</a:t>
            </a:r>
          </a:p>
          <a:p>
            <a:pPr marL="518165" lvl="1" indent="-259082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Focuses on ICU patients to predict deterioration using ML techniques.</a:t>
            </a:r>
          </a:p>
          <a:p>
            <a:pPr marL="518165" lvl="1" indent="-259082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Parameters: blood pressure, respiratory rate, heart rate, oxygen saturation, body temperature.</a:t>
            </a:r>
          </a:p>
          <a:p>
            <a:pPr marL="518165" lvl="1" indent="-259082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Method: Data from medical sensors is processed. KNN models predict deterioration risk.</a:t>
            </a:r>
          </a:p>
          <a:p>
            <a:pPr marL="518165" lvl="1" indent="-259082" algn="l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solidFill>
                  <a:srgbClr val="F8F7F4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Benefits: Allows early interventions with scalable, cloud-based real-time monitoring for critical conditions.</a:t>
            </a:r>
          </a:p>
          <a:p>
            <a:pPr algn="l">
              <a:lnSpc>
                <a:spcPct val="150000"/>
              </a:lnSpc>
            </a:pPr>
            <a:endParaRPr lang="en-US" sz="3000" dirty="0">
              <a:solidFill>
                <a:srgbClr val="F8F7F4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4638" y="9880923"/>
            <a:ext cx="20547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F8F7F4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0"/>
            <a:ext cx="25739726" cy="10287000"/>
          </a:xfrm>
          <a:custGeom>
            <a:avLst/>
            <a:gdLst/>
            <a:ahLst/>
            <a:cxnLst/>
            <a:rect l="l" t="t" r="r" b="b"/>
            <a:pathLst>
              <a:path w="25739726" h="10287000">
                <a:moveTo>
                  <a:pt x="0" y="0"/>
                </a:moveTo>
                <a:lnTo>
                  <a:pt x="25739726" y="0"/>
                </a:lnTo>
                <a:lnTo>
                  <a:pt x="25739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271" b="-472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>
            <a:off x="826696" y="1864424"/>
            <a:ext cx="938074" cy="0"/>
          </a:xfrm>
          <a:prstGeom prst="line">
            <a:avLst/>
          </a:prstGeom>
          <a:ln w="28575" cap="flat">
            <a:solidFill>
              <a:srgbClr val="DDC1A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710306" y="2338209"/>
            <a:ext cx="12867388" cy="7237906"/>
          </a:xfrm>
          <a:custGeom>
            <a:avLst/>
            <a:gdLst/>
            <a:ahLst/>
            <a:cxnLst/>
            <a:rect l="l" t="t" r="r" b="b"/>
            <a:pathLst>
              <a:path w="12867388" h="7237906">
                <a:moveTo>
                  <a:pt x="0" y="0"/>
                </a:moveTo>
                <a:lnTo>
                  <a:pt x="12867388" y="0"/>
                </a:lnTo>
                <a:lnTo>
                  <a:pt x="12867388" y="7237906"/>
                </a:lnTo>
                <a:lnTo>
                  <a:pt x="0" y="7237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826696" y="971550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FFFFFF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Machine Learning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4638" y="9880923"/>
            <a:ext cx="19785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F8F7F4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19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102531" y="3893514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745E4D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Cloud Integration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2531" y="2563761"/>
            <a:ext cx="13948262" cy="9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16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Utilizing cloud services is the optimal solution for us due to their connectivity and accessibility 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301" y="4270854"/>
            <a:ext cx="15688590" cy="572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191"/>
              </a:lnSpc>
              <a:buAutoNum type="alphaUcPeriod"/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Security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:</a:t>
            </a:r>
          </a:p>
          <a:p>
            <a:pPr algn="l">
              <a:lnSpc>
                <a:spcPts val="3191"/>
              </a:lnSpc>
            </a:pPr>
            <a:r>
              <a:rPr lang="en-GB" sz="2800" b="0" i="0" dirty="0">
                <a:solidFill>
                  <a:schemeClr val="bg2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VPC will be used to provision resources in private space. Security Groups, Firewalls will be applied at this level to isolate the resources.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endParaRPr lang="en-US" sz="28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B. 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Hosting:</a:t>
            </a:r>
          </a:p>
          <a:p>
            <a:pPr algn="l">
              <a:lnSpc>
                <a:spcPts val="3191"/>
              </a:lnSpc>
            </a:pPr>
            <a:r>
              <a:rPr lang="en-GB" sz="2800" b="0" i="0" dirty="0">
                <a:solidFill>
                  <a:schemeClr val="bg2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ECS will be used to run docker containers &amp; will be hosted in above-created VPC. These containers will run web application backend and frontend.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endParaRPr lang="en-US" sz="28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C. 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Database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:</a:t>
            </a:r>
          </a:p>
          <a:p>
            <a:pPr algn="l">
              <a:lnSpc>
                <a:spcPts val="3191"/>
              </a:lnSpc>
            </a:pPr>
            <a:r>
              <a:rPr lang="en-GB" sz="2800" b="0" i="0" dirty="0">
                <a:solidFill>
                  <a:schemeClr val="bg2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The data generated by the above application will be relational so RDS will be used to store it and access it. It will also be hosted in the </a:t>
            </a:r>
            <a:r>
              <a:rPr lang="en-GB" sz="28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vpc</a:t>
            </a:r>
            <a:r>
              <a:rPr lang="en-GB" sz="2800" b="0" i="0" dirty="0">
                <a:solidFill>
                  <a:schemeClr val="bg2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 and connected to the containers</a:t>
            </a:r>
            <a:r>
              <a:rPr lang="en-GB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.</a:t>
            </a:r>
            <a:endParaRPr lang="en-US" sz="2399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96DDA2-6624-5345-AEFF-8FBEB21F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07D1A86-1EEB-6721-7A75-CEA44446FF11}"/>
              </a:ext>
            </a:extLst>
          </p:cNvPr>
          <p:cNvSpPr/>
          <p:nvPr/>
        </p:nvSpPr>
        <p:spPr>
          <a:xfrm flipH="1">
            <a:off x="1102531" y="3893514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368DE7E-62B5-64DB-820C-64B385379905}"/>
              </a:ext>
            </a:extLst>
          </p:cNvPr>
          <p:cNvSpPr txBox="1"/>
          <p:nvPr/>
        </p:nvSpPr>
        <p:spPr>
          <a:xfrm>
            <a:off x="826696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745E4D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Cloud Integration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79871B-CC74-C615-2A5E-AFD75F78A406}"/>
              </a:ext>
            </a:extLst>
          </p:cNvPr>
          <p:cNvSpPr txBox="1"/>
          <p:nvPr/>
        </p:nvSpPr>
        <p:spPr>
          <a:xfrm>
            <a:off x="1102531" y="2563761"/>
            <a:ext cx="13948262" cy="9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16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Utilizing cloud services is the optimal solution for us due to their connectivity and accessibility 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4CBC41-C3E0-ECE9-96D8-76C33D851ED4}"/>
              </a:ext>
            </a:extLst>
          </p:cNvPr>
          <p:cNvSpPr txBox="1"/>
          <p:nvPr/>
        </p:nvSpPr>
        <p:spPr>
          <a:xfrm>
            <a:off x="1102531" y="4610100"/>
            <a:ext cx="12777397" cy="451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D. 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Storage:</a:t>
            </a:r>
          </a:p>
          <a:p>
            <a:pPr algn="l">
              <a:lnSpc>
                <a:spcPts val="3191"/>
              </a:lnSpc>
            </a:pPr>
            <a:r>
              <a:rPr lang="en-GB" sz="2800" b="0" i="0" dirty="0">
                <a:solidFill>
                  <a:schemeClr val="bg2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S3 will be used to store the Patient reports and files, which are created at the discharge.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endParaRPr lang="en-US" sz="28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E. 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Analytics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: </a:t>
            </a:r>
          </a:p>
          <a:p>
            <a:pPr algn="l">
              <a:lnSpc>
                <a:spcPts val="3191"/>
              </a:lnSpc>
            </a:pPr>
            <a:r>
              <a:rPr lang="en-GB" sz="2800" b="0" i="0" dirty="0">
                <a:solidFill>
                  <a:schemeClr val="bg2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Data Analytics will be used to process the data stored in the RDS and identify the patterns through analysis.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endParaRPr lang="en-US" sz="28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191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F. 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Alerts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: </a:t>
            </a:r>
          </a:p>
          <a:p>
            <a:pPr algn="l">
              <a:lnSpc>
                <a:spcPts val="3191"/>
              </a:lnSpc>
            </a:pPr>
            <a:r>
              <a:rPr lang="en-GB" sz="2800" b="0" i="0" dirty="0">
                <a:solidFill>
                  <a:schemeClr val="bg2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Triggers and Alerts is used to trigger the push notifications to the doctors and concerned authority either through WhatsApp or mail.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DD8717-7CC2-27C3-0153-E8355FCEBBE4}"/>
              </a:ext>
            </a:extLst>
          </p:cNvPr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21</a:t>
            </a:r>
          </a:p>
        </p:txBody>
      </p:sp>
    </p:spTree>
    <p:extLst>
      <p:ext uri="{BB962C8B-B14F-4D97-AF65-F5344CB8AC3E}">
        <p14:creationId xmlns:p14="http://schemas.microsoft.com/office/powerpoint/2010/main" val="3730031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3848100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26696" y="971550"/>
            <a:ext cx="15179133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745E4D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Event Management and Alert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36627"/>
            <a:ext cx="1511972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16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How we will utilize the collected data to generate triggers and help doctors get notified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6696" y="4677737"/>
            <a:ext cx="1474307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Generate triggers based on specific patient data.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Notify relevant doctors about patient status.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Alert hospital authorities for appropriate action.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1456" y="5981700"/>
            <a:ext cx="13392395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Customizable triggers for healthcare professionals.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Doctors can set specific values tailored to individual patient needs.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Alerts will be generated based on these personalized thresholds.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Emergency notifications will be sent to ensure timely responses.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Enhances patient monitoring and care management.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Supports proactive healthcare interventions.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49943" y="1230876"/>
            <a:ext cx="7894057" cy="19050"/>
          </a:xfrm>
          <a:prstGeom prst="line">
            <a:avLst/>
          </a:prstGeom>
          <a:ln w="19050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206778" y="346018"/>
            <a:ext cx="13725964" cy="846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Proposed System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9" y="9880923"/>
            <a:ext cx="1572964" cy="82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39C550-0BEE-09B9-823F-36E81220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1343358"/>
            <a:ext cx="12280900" cy="86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45746" y="1850136"/>
            <a:ext cx="4521062" cy="14288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66776" y="2161863"/>
            <a:ext cx="14673593" cy="7483533"/>
          </a:xfrm>
          <a:custGeom>
            <a:avLst/>
            <a:gdLst/>
            <a:ahLst/>
            <a:cxnLst/>
            <a:rect l="l" t="t" r="r" b="b"/>
            <a:pathLst>
              <a:path w="14673593" h="7483533">
                <a:moveTo>
                  <a:pt x="0" y="0"/>
                </a:moveTo>
                <a:lnTo>
                  <a:pt x="14673594" y="0"/>
                </a:lnTo>
                <a:lnTo>
                  <a:pt x="14673594" y="7483533"/>
                </a:lnTo>
                <a:lnTo>
                  <a:pt x="0" y="7483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26696" y="971550"/>
            <a:ext cx="12322907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UML Diagrams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17499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45746" y="1850136"/>
            <a:ext cx="4521062" cy="14288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508168" y="2016123"/>
            <a:ext cx="9512632" cy="7912425"/>
          </a:xfrm>
          <a:custGeom>
            <a:avLst/>
            <a:gdLst/>
            <a:ahLst/>
            <a:cxnLst/>
            <a:rect l="l" t="t" r="r" b="b"/>
            <a:pathLst>
              <a:path w="9271664" h="7707071">
                <a:moveTo>
                  <a:pt x="0" y="0"/>
                </a:moveTo>
                <a:lnTo>
                  <a:pt x="9271664" y="0"/>
                </a:lnTo>
                <a:lnTo>
                  <a:pt x="9271664" y="7707071"/>
                </a:lnTo>
                <a:lnTo>
                  <a:pt x="0" y="7707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17171" y="971550"/>
            <a:ext cx="12322907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UML Diagrams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18261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1864424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08113" y="2580174"/>
            <a:ext cx="16639010" cy="671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Integration Of Technology In Healthcare</a:t>
            </a:r>
          </a:p>
          <a:p>
            <a:pPr marL="561336" lvl="1" indent="-280668" algn="l">
              <a:lnSpc>
                <a:spcPts val="3457"/>
              </a:lnSpc>
              <a:buFont typeface="Arial"/>
              <a:buChar char="•"/>
            </a:pP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Technology Is Essential For Patient Safety And Improved Outcomes, Especially In </a:t>
            </a:r>
            <a:r>
              <a:rPr lang="en-US" sz="3000" dirty="0" err="1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Icus</a:t>
            </a: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.</a:t>
            </a:r>
          </a:p>
          <a:p>
            <a:pPr marL="561336" lvl="1" indent="-280668" algn="l">
              <a:lnSpc>
                <a:spcPts val="3457"/>
              </a:lnSpc>
              <a:buFont typeface="Arial"/>
              <a:buChar char="•"/>
            </a:pP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Continuous Monitoring Of Vital Signs Is Crucial For Early Detection And Prompt Intervention.</a:t>
            </a:r>
          </a:p>
          <a:p>
            <a:pPr algn="l">
              <a:lnSpc>
                <a:spcPts val="3457"/>
              </a:lnSpc>
            </a:pPr>
            <a:endParaRPr lang="en-US" sz="3000" dirty="0">
              <a:solidFill>
                <a:srgbClr val="745E4D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457"/>
              </a:lnSpc>
            </a:pP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Challenges In </a:t>
            </a:r>
            <a:r>
              <a:rPr lang="en-US" sz="3000" dirty="0" err="1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Icu</a:t>
            </a: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 Management</a:t>
            </a:r>
          </a:p>
          <a:p>
            <a:pPr marL="561336" lvl="1" indent="-280668" algn="l">
              <a:lnSpc>
                <a:spcPts val="3457"/>
              </a:lnSpc>
              <a:buFont typeface="Arial"/>
              <a:buChar char="•"/>
            </a:pPr>
            <a:r>
              <a:rPr lang="en-US" sz="3000" dirty="0" err="1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Icus</a:t>
            </a: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 Require Quick, Informed Decisions, With Accurate, Real-time Data To Manage Complex Conditions.</a:t>
            </a:r>
          </a:p>
          <a:p>
            <a:pPr marL="561336" lvl="1" indent="-280668" algn="l">
              <a:lnSpc>
                <a:spcPts val="3457"/>
              </a:lnSpc>
              <a:buFont typeface="Arial"/>
              <a:buChar char="•"/>
            </a:pP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Delays Or Manual Errors Can Lead To Adverse Outcomes.</a:t>
            </a:r>
          </a:p>
          <a:p>
            <a:pPr algn="l">
              <a:lnSpc>
                <a:spcPts val="3457"/>
              </a:lnSpc>
            </a:pPr>
            <a:endParaRPr lang="en-US" sz="3000" dirty="0">
              <a:solidFill>
                <a:srgbClr val="745E4D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457"/>
              </a:lnSpc>
            </a:pP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Solutions With Healthwatch</a:t>
            </a:r>
          </a:p>
          <a:p>
            <a:pPr marL="561336" lvl="1" indent="-280668" algn="l">
              <a:lnSpc>
                <a:spcPts val="3457"/>
              </a:lnSpc>
              <a:buFont typeface="Arial"/>
              <a:buChar char="•"/>
            </a:pP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Healthwatch: </a:t>
            </a:r>
            <a:r>
              <a:rPr lang="en-US" sz="3000" dirty="0" err="1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Icu</a:t>
            </a: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 Monitoring And Cloud Integration Automates Monitoring And Ensures Data Accuracy.</a:t>
            </a:r>
          </a:p>
          <a:p>
            <a:pPr marL="561336" lvl="1" indent="-280668" algn="l">
              <a:lnSpc>
                <a:spcPts val="3457"/>
              </a:lnSpc>
              <a:buFont typeface="Arial"/>
              <a:buChar char="•"/>
            </a:pP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The Solution Provides Actionable Insights, Enhancing </a:t>
            </a:r>
            <a:r>
              <a:rPr lang="en-US" sz="3000" dirty="0" err="1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Icu</a:t>
            </a:r>
            <a:r>
              <a:rPr lang="en-US" sz="3000" dirty="0">
                <a:solidFill>
                  <a:srgbClr val="745E4D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 Operations With Secure, Up-to-date Patient Information.</a:t>
            </a:r>
          </a:p>
          <a:p>
            <a:pPr algn="l">
              <a:lnSpc>
                <a:spcPts val="3457"/>
              </a:lnSpc>
            </a:pPr>
            <a:endParaRPr lang="en-US" sz="2800" dirty="0">
              <a:solidFill>
                <a:srgbClr val="745E4D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40275" y="985838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9" y="9880923"/>
            <a:ext cx="1572964" cy="40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F0502020204030204" pitchFamily="34" charset="0"/>
                <a:ea typeface="Biryani"/>
                <a:cs typeface="Biryani"/>
                <a:sym typeface="Biryani"/>
              </a:rPr>
              <a:t>Slide No: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45746" y="1850136"/>
            <a:ext cx="4521062" cy="14288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234319" y="2112935"/>
            <a:ext cx="8057333" cy="7815613"/>
          </a:xfrm>
          <a:custGeom>
            <a:avLst/>
            <a:gdLst/>
            <a:ahLst/>
            <a:cxnLst/>
            <a:rect l="l" t="t" r="r" b="b"/>
            <a:pathLst>
              <a:path w="8057333" h="7815613">
                <a:moveTo>
                  <a:pt x="0" y="0"/>
                </a:moveTo>
                <a:lnTo>
                  <a:pt x="8057333" y="0"/>
                </a:lnTo>
                <a:lnTo>
                  <a:pt x="8057333" y="7815613"/>
                </a:lnTo>
                <a:lnTo>
                  <a:pt x="0" y="781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26696" y="971550"/>
            <a:ext cx="12322907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UML Diagrams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6221" y="971550"/>
            <a:ext cx="12322907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UML Diagrams</a:t>
            </a:r>
          </a:p>
        </p:txBody>
      </p:sp>
      <p:sp>
        <p:nvSpPr>
          <p:cNvPr id="3" name="AutoShape 3"/>
          <p:cNvSpPr/>
          <p:nvPr/>
        </p:nvSpPr>
        <p:spPr>
          <a:xfrm flipH="1">
            <a:off x="845746" y="1850136"/>
            <a:ext cx="4521062" cy="14288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362200" y="2352676"/>
            <a:ext cx="13106400" cy="7258047"/>
          </a:xfrm>
          <a:custGeom>
            <a:avLst/>
            <a:gdLst/>
            <a:ahLst/>
            <a:cxnLst/>
            <a:rect l="l" t="t" r="r" b="b"/>
            <a:pathLst>
              <a:path w="11301259" h="6116806">
                <a:moveTo>
                  <a:pt x="0" y="0"/>
                </a:moveTo>
                <a:lnTo>
                  <a:pt x="11301259" y="0"/>
                </a:lnTo>
                <a:lnTo>
                  <a:pt x="11301259" y="6116807"/>
                </a:lnTo>
                <a:lnTo>
                  <a:pt x="0" y="611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20547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45746" y="1850136"/>
            <a:ext cx="4521062" cy="14288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831028" y="2091914"/>
            <a:ext cx="10625945" cy="7836634"/>
          </a:xfrm>
          <a:custGeom>
            <a:avLst/>
            <a:gdLst/>
            <a:ahLst/>
            <a:cxnLst/>
            <a:rect l="l" t="t" r="r" b="b"/>
            <a:pathLst>
              <a:path w="10625945" h="7836634">
                <a:moveTo>
                  <a:pt x="0" y="0"/>
                </a:moveTo>
                <a:lnTo>
                  <a:pt x="10625944" y="0"/>
                </a:lnTo>
                <a:lnTo>
                  <a:pt x="10625944" y="7836634"/>
                </a:lnTo>
                <a:lnTo>
                  <a:pt x="0" y="783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26696" y="971550"/>
            <a:ext cx="12322907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UML Diagrams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23688" y="9880923"/>
            <a:ext cx="188331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45746" y="1850136"/>
            <a:ext cx="4521062" cy="14288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131256" y="2286005"/>
            <a:ext cx="11499143" cy="7642543"/>
          </a:xfrm>
          <a:custGeom>
            <a:avLst/>
            <a:gdLst/>
            <a:ahLst/>
            <a:cxnLst/>
            <a:rect l="l" t="t" r="r" b="b"/>
            <a:pathLst>
              <a:path w="10480488" h="7532851">
                <a:moveTo>
                  <a:pt x="0" y="0"/>
                </a:moveTo>
                <a:lnTo>
                  <a:pt x="10480489" y="0"/>
                </a:lnTo>
                <a:lnTo>
                  <a:pt x="10480489" y="7532851"/>
                </a:lnTo>
                <a:lnTo>
                  <a:pt x="0" y="753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26696" y="971550"/>
            <a:ext cx="12322907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UML Diagrams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19785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45746" y="1850136"/>
            <a:ext cx="4521062" cy="14288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668508" y="1978728"/>
            <a:ext cx="10276092" cy="7949821"/>
          </a:xfrm>
          <a:custGeom>
            <a:avLst/>
            <a:gdLst/>
            <a:ahLst/>
            <a:cxnLst/>
            <a:rect l="l" t="t" r="r" b="b"/>
            <a:pathLst>
              <a:path w="9874938" h="7591359">
                <a:moveTo>
                  <a:pt x="0" y="0"/>
                </a:moveTo>
                <a:lnTo>
                  <a:pt x="9874938" y="0"/>
                </a:lnTo>
                <a:lnTo>
                  <a:pt x="9874938" y="7591358"/>
                </a:lnTo>
                <a:lnTo>
                  <a:pt x="0" y="759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26696" y="971550"/>
            <a:ext cx="12322907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UML Diagrams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30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6696" y="971550"/>
            <a:ext cx="12322907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433831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Software Requirements Specification</a:t>
            </a:r>
          </a:p>
        </p:txBody>
      </p:sp>
      <p:sp>
        <p:nvSpPr>
          <p:cNvPr id="4" name="TextBox 4">
            <a:hlinkClick r:id="rId2"/>
          </p:cNvPr>
          <p:cNvSpPr txBox="1"/>
          <p:nvPr/>
        </p:nvSpPr>
        <p:spPr>
          <a:xfrm>
            <a:off x="435797" y="3152457"/>
            <a:ext cx="12915855" cy="1280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  <a:hlinkClick r:id="rId2" tooltip="SRS"/>
            </a:endParaRPr>
          </a:p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  <a:hlinkClick r:id="rId2" tooltip="SRS"/>
              </a:rPr>
              <a:t>https://docs.google.com/document/d/1E40Xc2aNrkZF9mwuJU0yzXMg0TlWWj8fZ8sv3i0E0wI/edit?usp=sharing</a:t>
            </a: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1028745" y="2697861"/>
            <a:ext cx="4521062" cy="14288"/>
          </a:xfrm>
          <a:prstGeom prst="line">
            <a:avLst/>
          </a:prstGeom>
          <a:ln w="28575" cap="flat">
            <a:solidFill>
              <a:srgbClr val="5B4F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004638" y="9880923"/>
            <a:ext cx="1902361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25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7040EB89-D7C7-6833-D1DA-E0AC1CCF3455}"/>
              </a:ext>
            </a:extLst>
          </p:cNvPr>
          <p:cNvSpPr/>
          <p:nvPr/>
        </p:nvSpPr>
        <p:spPr>
          <a:xfrm rot="10800000">
            <a:off x="10515600" y="24736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IN" sz="1800" b="1" i="0" u="none" strike="noStrike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B1902304221</a:t>
            </a:r>
            <a:endParaRPr lang="en-IN">
              <a:solidFill>
                <a:schemeClr val="bg2"/>
              </a:solidFill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A36C85B-3241-FD8E-1F98-B6937E50F51B}"/>
              </a:ext>
            </a:extLst>
          </p:cNvPr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chemeClr val="bg2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31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1864424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58860" y="2355013"/>
            <a:ext cx="16386140" cy="4355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IN" sz="32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ICU Patient Monitoring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IN" sz="32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Remote ICU Supervision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IN" sz="32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Data-Driven Treatment Planning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GB" sz="32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Hospital Management and Resource Allocation</a:t>
            </a:r>
            <a:endParaRPr lang="en-IN" sz="32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IN" sz="32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Clinical Trials and Research</a:t>
            </a:r>
          </a:p>
          <a:p>
            <a:pPr marL="518157" lvl="1" indent="-259078" algn="l">
              <a:lnSpc>
                <a:spcPct val="150000"/>
              </a:lnSpc>
              <a:buFont typeface="Arial"/>
              <a:buChar char="•"/>
            </a:pPr>
            <a:r>
              <a:rPr lang="en-IN" sz="32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Early Warning Systems</a:t>
            </a:r>
            <a:endParaRPr lang="en-US" sz="30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40275" y="971550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Applications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2054761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22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C88CC14-27C9-288E-9C57-D748A1E79A1B}"/>
              </a:ext>
            </a:extLst>
          </p:cNvPr>
          <p:cNvSpPr/>
          <p:nvPr/>
        </p:nvSpPr>
        <p:spPr>
          <a:xfrm rot="10800000">
            <a:off x="10643866" y="-762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3834E8A-7F29-EA69-577F-9EED41E629D9}"/>
              </a:ext>
            </a:extLst>
          </p:cNvPr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chemeClr val="bg2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32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1864424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40275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745E4D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Future Scopes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2171700"/>
            <a:ext cx="16500440" cy="355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algn="l">
              <a:lnSpc>
                <a:spcPts val="3192"/>
              </a:lnSpc>
            </a:pPr>
            <a:endParaRPr lang="en-US" sz="24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GB" sz="3500" dirty="0">
                <a:solidFill>
                  <a:schemeClr val="bg2">
                    <a:lumMod val="25000"/>
                  </a:schemeClr>
                </a:solidFill>
              </a:rPr>
              <a:t>Scalable Solutions for Other Hospital Departments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IN" sz="3500" dirty="0">
                <a:solidFill>
                  <a:schemeClr val="bg2">
                    <a:lumMod val="25000"/>
                  </a:schemeClr>
                </a:solidFill>
              </a:rPr>
              <a:t>Mobile and App-Based Access</a:t>
            </a:r>
            <a:endParaRPr lang="en-GB" sz="3500" dirty="0">
              <a:solidFill>
                <a:schemeClr val="bg2">
                  <a:lumMod val="25000"/>
                </a:schemeClr>
              </a:solidFill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IN" sz="3500" dirty="0">
                <a:solidFill>
                  <a:schemeClr val="bg2">
                    <a:lumMod val="25000"/>
                  </a:schemeClr>
                </a:solidFill>
              </a:rPr>
              <a:t>Personalized Medicine:</a:t>
            </a:r>
            <a:endParaRPr lang="en-GB" sz="3500" dirty="0">
              <a:solidFill>
                <a:schemeClr val="bg2">
                  <a:lumMod val="25000"/>
                </a:schemeClr>
              </a:solidFill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GB" sz="35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Treatment plan suggestion</a:t>
            </a:r>
            <a:endParaRPr lang="en-US" sz="35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4638" y="9880923"/>
            <a:ext cx="1902361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23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8546FE11-BD8B-68B7-349C-D2746F437AC0}"/>
              </a:ext>
            </a:extLst>
          </p:cNvPr>
          <p:cNvSpPr/>
          <p:nvPr/>
        </p:nvSpPr>
        <p:spPr>
          <a:xfrm rot="10800000">
            <a:off x="10732291" y="17116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DFACC6D-1AEE-8D9D-C4FA-2C54C733902B}"/>
              </a:ext>
            </a:extLst>
          </p:cNvPr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chemeClr val="bg2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33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167433" y="5129212"/>
            <a:ext cx="938074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520951" y="0"/>
            <a:ext cx="5948911" cy="9258300"/>
          </a:xfrm>
          <a:custGeom>
            <a:avLst/>
            <a:gdLst/>
            <a:ahLst/>
            <a:cxnLst/>
            <a:rect l="l" t="t" r="r" b="b"/>
            <a:pathLst>
              <a:path w="5948911" h="9258300">
                <a:moveTo>
                  <a:pt x="0" y="0"/>
                </a:moveTo>
                <a:lnTo>
                  <a:pt x="5948911" y="0"/>
                </a:lnTo>
                <a:lnTo>
                  <a:pt x="594891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97" r="-122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520951" y="0"/>
            <a:ext cx="5948911" cy="9258300"/>
          </a:xfrm>
          <a:custGeom>
            <a:avLst/>
            <a:gdLst/>
            <a:ahLst/>
            <a:cxnLst/>
            <a:rect l="l" t="t" r="r" b="b"/>
            <a:pathLst>
              <a:path w="5948911" h="9258300">
                <a:moveTo>
                  <a:pt x="0" y="0"/>
                </a:moveTo>
                <a:lnTo>
                  <a:pt x="5948911" y="0"/>
                </a:lnTo>
                <a:lnTo>
                  <a:pt x="594891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56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520951" y="0"/>
            <a:ext cx="5948911" cy="9409739"/>
          </a:xfrm>
          <a:custGeom>
            <a:avLst/>
            <a:gdLst/>
            <a:ahLst/>
            <a:cxnLst/>
            <a:rect l="l" t="t" r="r" b="b"/>
            <a:pathLst>
              <a:path w="5948911" h="9409739">
                <a:moveTo>
                  <a:pt x="0" y="0"/>
                </a:moveTo>
                <a:lnTo>
                  <a:pt x="5948911" y="0"/>
                </a:lnTo>
                <a:lnTo>
                  <a:pt x="5948911" y="9409739"/>
                </a:lnTo>
                <a:lnTo>
                  <a:pt x="0" y="9409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823" r="-20660" b="-1396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26696" y="971550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Conclusion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5301" y="2944507"/>
            <a:ext cx="860717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16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Through rigorous discussion, survey, and objective assessment, we are here to conclude.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301" y="5682329"/>
            <a:ext cx="9488022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Hence, through rigorous consideration and survey, we have fixed our B.E project on this subject to further learn various software and make something practically usable for organizations around us, driving a change.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34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53A9E-1E9B-0EA5-B4E3-8812E25E2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FD0F713-29CF-BCFC-AF6B-EE49153CB330}"/>
              </a:ext>
            </a:extLst>
          </p:cNvPr>
          <p:cNvSpPr txBox="1"/>
          <p:nvPr/>
        </p:nvSpPr>
        <p:spPr>
          <a:xfrm>
            <a:off x="826696" y="971550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References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BB68FFA-F86A-C741-9E4B-E367E6A64E6F}"/>
              </a:ext>
            </a:extLst>
          </p:cNvPr>
          <p:cNvSpPr txBox="1"/>
          <p:nvPr/>
        </p:nvSpPr>
        <p:spPr>
          <a:xfrm>
            <a:off x="811456" y="2095500"/>
            <a:ext cx="16165904" cy="7463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 fontAlgn="base">
              <a:spcBef>
                <a:spcPts val="1200"/>
              </a:spcBef>
              <a:buFont typeface="+mj-lt"/>
              <a:buAutoNum type="arabicPeriod"/>
            </a:pP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 B. Joel, S. Sibi Rajan, R. 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Vibinanth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, D. Pamela, and P. 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Manimegalai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, “I-Doc – A Cloud Based Data Management System For Health Care,” </a:t>
            </a:r>
            <a:r>
              <a:rPr lang="en-IN" sz="2500" b="0" i="1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2022 6th International Conference on Devices, Circuits and Systems (ICDCS)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, Apr. 2022.</a:t>
            </a:r>
          </a:p>
          <a:p>
            <a:pPr algn="just" rtl="0" fontAlgn="base"/>
            <a:endParaRPr lang="en-IN" sz="25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algn="just" rtl="0" fontAlgn="base"/>
            <a:r>
              <a:rPr lang="en-IN" sz="25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2. 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D. Akhil, M. V. Vardhan, K. V. Reddy, C. 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Preetham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 and N. Sangeeta, "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Iot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 Based 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Icu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 Patient Monitoring Smart System," </a:t>
            </a:r>
            <a:r>
              <a:rPr lang="en-IN" sz="2500" b="0" i="1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2024 3rd International Conference on Artificial Intelligence For Internet of Things (</a:t>
            </a:r>
            <a:r>
              <a:rPr lang="en-IN" sz="2500" b="0" i="1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AIIoT</a:t>
            </a:r>
            <a:r>
              <a:rPr lang="en-IN" sz="2500" b="0" i="1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, vol. 13, pp. 1–6, May 2024.</a:t>
            </a:r>
          </a:p>
          <a:p>
            <a:pPr algn="just" rtl="0" fontAlgn="base"/>
            <a:endParaRPr lang="en-IN" sz="25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algn="just" rtl="0" fontAlgn="base"/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3. M. D. 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Aldhoayan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 and Y. 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Aljubran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, “Prediction of ICU Patients’ Deterioration Using Machine Learning Techniques,” 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Cureus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, May 2023.</a:t>
            </a:r>
          </a:p>
          <a:p>
            <a:pPr algn="just" rtl="0" fontAlgn="base"/>
            <a:endParaRPr lang="en-IN" sz="2500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/>
            <a:r>
              <a:rPr lang="en-IN" sz="25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4. 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C. V. Ravikanth, 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Kolangiammal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, K. </a:t>
            </a:r>
            <a:r>
              <a:rPr lang="en-IN" sz="25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Chegondi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, and V. Gowtham, “Cardio Monitoring and Cardiac disease prediction using Machine Learning,” </a:t>
            </a:r>
            <a:r>
              <a:rPr lang="en-IN" sz="2500" b="0" i="1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2023 International Conference on Recent Advances in Electrical, Electronics, Ubiquitous Communication, and Computational Intelligence (RAEEUCCI),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 pp. 1–6, Apr. 2023.</a:t>
            </a:r>
          </a:p>
          <a:p>
            <a:pPr algn="just" rtl="0" fontAlgn="base"/>
            <a:endParaRPr lang="en-IN" sz="25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algn="just" rtl="0" fontAlgn="base"/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5. S. C, V. R, K. Sreelatha and S. V, "SIPMS: IoT based Smart ICU Patient Monitoring System," 2023 International Conference on Artificial Intelligence and Knowledge Discovery in Concurrent Engineering (ICECONF), Chennai, India, 2023, pp. 1-7.</a:t>
            </a:r>
          </a:p>
          <a:p>
            <a:pPr algn="just" rtl="0" fontAlgn="base">
              <a:spcAft>
                <a:spcPts val="1200"/>
              </a:spcAft>
            </a:pPr>
            <a:endParaRPr lang="en-IN" sz="25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algn="just" rtl="0" fontAlgn="base">
              <a:spcAft>
                <a:spcPts val="1200"/>
              </a:spcAft>
            </a:pP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6.</a:t>
            </a:r>
            <a:r>
              <a:rPr lang="en-IN" sz="25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A. Ahmed, M. T. Mahmud, and M. M. Khan, "Info Hospital: Web/Mobile Application based Health Care System,"</a:t>
            </a:r>
            <a:r>
              <a:rPr lang="en-IN" sz="2500" b="0" i="1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 2022 6th International Conference on Computing Methodologies and Communication (ICCMC)</a:t>
            </a:r>
            <a:r>
              <a:rPr lang="en-IN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</a:rPr>
              <a:t>, Erode, India, 2022, pp. 1546–1552, </a:t>
            </a:r>
            <a:endParaRPr lang="en-US" sz="2500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1D7EB-4F10-F294-82C7-53FB3F618E90}"/>
              </a:ext>
            </a:extLst>
          </p:cNvPr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34</a:t>
            </a:r>
          </a:p>
        </p:txBody>
      </p:sp>
    </p:spTree>
    <p:extLst>
      <p:ext uri="{BB962C8B-B14F-4D97-AF65-F5344CB8AC3E}">
        <p14:creationId xmlns:p14="http://schemas.microsoft.com/office/powerpoint/2010/main" val="130138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38200" y="1488168"/>
            <a:ext cx="938074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751655"/>
              </p:ext>
            </p:extLst>
          </p:nvPr>
        </p:nvGraphicFramePr>
        <p:xfrm>
          <a:off x="457200" y="1638301"/>
          <a:ext cx="16802100" cy="8313380"/>
        </p:xfrm>
        <a:graphic>
          <a:graphicData uri="http://schemas.openxmlformats.org/drawingml/2006/table">
            <a:tbl>
              <a:tblPr/>
              <a:tblGrid>
                <a:gridCol w="826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8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6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20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992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Sr. No.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Authors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Publication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14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01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Bill Joel D J, Sibi Rajan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S,Vibinanth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, D Pamela, P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Manimegalai</a:t>
                      </a:r>
                      <a:endParaRPr lang="en-US" sz="2000" dirty="0">
                        <a:solidFill>
                          <a:srgbClr val="5B4F47"/>
                        </a:solidFill>
                        <a:latin typeface="Abadi" panose="020B0604020104020204" pitchFamily="34" charset="0"/>
                        <a:ea typeface="Forum"/>
                        <a:cs typeface="Forum"/>
                        <a:sym typeface="Forum"/>
                      </a:endParaRP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April,2022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A Cloud Based Data Management System For Health Care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2111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02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Donthula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Akhil,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Marepalli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Vishnu Vardhan,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Kattula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Vennela   Reddy,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Chapala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Preetham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, Dr. Sangeeta N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May,2024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IOT Based ICU Patient Monitoring Smart System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6017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03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Chennamsetty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Venkata Ravikanth,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Kolangiammal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,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Kshitij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Chegondi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Valluru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Gowtham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April,2023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Cardio Monitoring and Cardiac disease prediction using Machine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Learning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2111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04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Amala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Menon, Aishwarya M S, Ms. Anu Maria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Joykutty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Asna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Yusafali</a:t>
                      </a:r>
                      <a:endParaRPr lang="en-US" sz="2000" dirty="0">
                        <a:solidFill>
                          <a:srgbClr val="5B4F47"/>
                        </a:solidFill>
                        <a:latin typeface="Abadi" panose="020B0604020104020204" pitchFamily="34" charset="0"/>
                        <a:ea typeface="Forum"/>
                        <a:cs typeface="Forum"/>
                        <a:sym typeface="Forum"/>
                      </a:endParaRP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AV,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Ashifa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Yusafali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AV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August,2021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Data Visualization and Predictive Analysis for Smart Healthcare: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Tool for a Hospital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7941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05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Mohammed D.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Aldhoayan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,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Yosra</a:t>
                      </a: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A. </a:t>
                      </a:r>
                      <a:r>
                        <a:rPr lang="en-US" sz="2000" dirty="0" err="1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Aljubran</a:t>
                      </a:r>
                      <a:endParaRPr lang="en-US" sz="2000" dirty="0">
                        <a:solidFill>
                          <a:srgbClr val="5B4F47"/>
                        </a:solidFill>
                        <a:latin typeface="Abadi" panose="020B0604020104020204" pitchFamily="34" charset="0"/>
                        <a:ea typeface="Forum"/>
                        <a:cs typeface="Forum"/>
                        <a:sym typeface="Forum"/>
                      </a:endParaRP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 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July,2023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2000" dirty="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Prediction of ICU Patients’ Deterioration Using Machine Learning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Techniques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2000" dirty="0">
                          <a:solidFill>
                            <a:srgbClr val="5B4F47"/>
                          </a:solidFill>
                          <a:latin typeface="Abadi" panose="020B0604020104020204" pitchFamily="34" charset="0"/>
                          <a:ea typeface="Forum"/>
                          <a:cs typeface="Forum"/>
                          <a:sym typeface="Forum"/>
                        </a:rPr>
                        <a:t> 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4F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85800" y="64770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Literature Survey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4639" y="9880923"/>
            <a:ext cx="1572964" cy="39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4515505" y="3682862"/>
            <a:ext cx="9256990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4515505" y="5871653"/>
            <a:ext cx="9256990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676893" y="3682862"/>
            <a:ext cx="12896114" cy="194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-452" dirty="0">
                <a:solidFill>
                  <a:srgbClr val="BD9479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6696" y="971550"/>
            <a:ext cx="12322907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Literature Survey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6891" y="2404662"/>
            <a:ext cx="11974909" cy="433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I-Doc – A Cloud-Based Data Management System For Health Care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Highlights cloud integration for cost reduction and scalability.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Stresses importance of data security with encryption and secure access.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Suggests simple UI design using Bootstrap and Electron frameworks.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Shortcomings: Lacks focus on real-time data and extensive data security solutions.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6891" y="5730663"/>
            <a:ext cx="13565015" cy="346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IoT-based ICU Patient Monitoring System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Details sensor integration with microcontrollers for real-time data.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Uses AWS for cloud integration, providing a cloud architecture framework.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Incorporates machine learning for predictive health outcomes.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Shortcomings: Focuses on alert systems, lacks customizable analytics.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845746" y="1850136"/>
            <a:ext cx="4521062" cy="14288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004638" y="9880923"/>
            <a:ext cx="19023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6696" y="971550"/>
            <a:ext cx="12322907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Literature Survey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25299" y="2632710"/>
            <a:ext cx="15161298" cy="258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Prediction of ICU Patients’ Deterioration Using Machine Learning Techniques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Provides insights into predicting ICU patient deterioration with real-time data.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Offers comparative performance insights for model selection.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Shortcomings: Relies on static models with limited features.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5299" y="5377433"/>
            <a:ext cx="14059315" cy="346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Cardio Monitoring and Cardiac Disease Prediction using Machine Learning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Describes sensor integration for vital sign collection and cloud processing.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Uses SVM and KNN for cardiac disease prediction, aligning with ICU monitoring goals.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Discusses data preprocessing and model selection.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Shortcomings: Utilizes traditional ML with small datasets, lacks real-time adaptability.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826696" y="1850136"/>
            <a:ext cx="4521062" cy="14288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004638" y="9880923"/>
            <a:ext cx="1978561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4250010"/>
            <a:ext cx="938074" cy="0"/>
          </a:xfrm>
          <a:prstGeom prst="line">
            <a:avLst/>
          </a:prstGeom>
          <a:ln w="28575" cap="flat">
            <a:solidFill>
              <a:srgbClr val="4338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409487" y="0"/>
            <a:ext cx="5878513" cy="9088911"/>
          </a:xfrm>
          <a:custGeom>
            <a:avLst/>
            <a:gdLst/>
            <a:ahLst/>
            <a:cxnLst/>
            <a:rect l="l" t="t" r="r" b="b"/>
            <a:pathLst>
              <a:path w="5878513" h="9088911">
                <a:moveTo>
                  <a:pt x="0" y="0"/>
                </a:moveTo>
                <a:lnTo>
                  <a:pt x="5878513" y="0"/>
                </a:lnTo>
                <a:lnTo>
                  <a:pt x="5878513" y="9088911"/>
                </a:lnTo>
                <a:lnTo>
                  <a:pt x="0" y="9088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262" r="-756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45746" y="971550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745E4D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Survey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301" y="2944507"/>
            <a:ext cx="10632422" cy="91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3160" dirty="0">
                <a:solidFill>
                  <a:srgbClr val="745E4D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Conducted to analyze and understand the current system in the hospital.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1751" y="4630848"/>
            <a:ext cx="11857735" cy="244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Survey details</a:t>
            </a: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Conducted on August 28th, 2024, at Smt. </a:t>
            </a:r>
            <a:r>
              <a:rPr lang="en-US" sz="2399" dirty="0" err="1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Kashibai</a:t>
            </a: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 </a:t>
            </a:r>
            <a:r>
              <a:rPr lang="en-US" sz="2399" dirty="0" err="1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Navale</a:t>
            </a: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 Medical College and General Hospital.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Duration was approximately two hours, covering various hospital wards.</a:t>
            </a: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1751" y="6991524"/>
            <a:ext cx="12188347" cy="20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Key insights</a:t>
            </a: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Visited ENT, Medicine, </a:t>
            </a:r>
            <a:r>
              <a:rPr lang="en-US" sz="2399" dirty="0" err="1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Peadiatric</a:t>
            </a: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, General Surgery wards, and the ICU.</a:t>
            </a:r>
          </a:p>
          <a:p>
            <a:pPr marL="518157" lvl="1" indent="-259078" algn="l">
              <a:lnSpc>
                <a:spcPts val="3191"/>
              </a:lnSpc>
              <a:buFont typeface="Arial"/>
              <a:buChar char="•"/>
            </a:pPr>
            <a:r>
              <a:rPr lang="en-US" sz="2399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Gathered insights beneficial for project enhancement.</a:t>
            </a:r>
          </a:p>
          <a:p>
            <a:pPr algn="l">
              <a:lnSpc>
                <a:spcPts val="3191"/>
              </a:lnSpc>
            </a:pPr>
            <a:endParaRPr lang="en-US" sz="2399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04639" y="9880923"/>
            <a:ext cx="1572964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028700" y="1835848"/>
            <a:ext cx="938074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26696" y="971550"/>
            <a:ext cx="9354151" cy="8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Survey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82222"/>
            <a:ext cx="8393033" cy="539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Findings:</a:t>
            </a:r>
          </a:p>
          <a:p>
            <a:pPr algn="l">
              <a:lnSpc>
                <a:spcPts val="3220"/>
              </a:lnSpc>
            </a:pPr>
            <a:endParaRPr lang="en-US" sz="3200" dirty="0">
              <a:solidFill>
                <a:srgbClr val="5B4F47"/>
              </a:solidFill>
              <a:latin typeface="Abadi" panose="020B0604020104020204" pitchFamily="34" charset="0"/>
              <a:ea typeface="Biryani Light"/>
              <a:cs typeface="Biryani Light"/>
              <a:sym typeface="Biryani Light"/>
            </a:endParaRPr>
          </a:p>
          <a:p>
            <a:pPr marL="604523" lvl="1" indent="-302261" algn="l">
              <a:lnSpc>
                <a:spcPts val="3220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The ICU uses a vital monitoring machine called Infinity Delta, developed by Draeger India Pvt. Ltd.</a:t>
            </a:r>
          </a:p>
          <a:p>
            <a:pPr algn="l">
              <a:lnSpc>
                <a:spcPts val="3220"/>
              </a:lnSpc>
            </a:pPr>
            <a:endParaRPr lang="en-US" sz="28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marL="604523" lvl="1" indent="-302261" algn="l">
              <a:lnSpc>
                <a:spcPts val="3220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This machine tracks critical vitals like ECG, heart rate, SpO2, pulse, and respiration, which are continuously monitored by nurses and doctors, as ICU patients require constant care.</a:t>
            </a:r>
          </a:p>
          <a:p>
            <a:pPr algn="l">
              <a:lnSpc>
                <a:spcPts val="3220"/>
              </a:lnSpc>
            </a:pPr>
            <a:endParaRPr lang="en-US" sz="28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marL="604521" lvl="1" indent="-302261" algn="l">
              <a:lnSpc>
                <a:spcPts val="3220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Like general wards, the data from these machines is manually entered into the hospital’s main system.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582280"/>
            <a:ext cx="8414447" cy="386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220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There is a centralized system in the ICU that displays basic information of all patients on a single screen.</a:t>
            </a:r>
          </a:p>
          <a:p>
            <a:pPr algn="l">
              <a:lnSpc>
                <a:spcPts val="3680"/>
              </a:lnSpc>
            </a:pPr>
            <a:endParaRPr lang="en-US" sz="28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marL="604523" lvl="1" indent="-302261" algn="l">
              <a:lnSpc>
                <a:spcPts val="3220"/>
              </a:lnSpc>
              <a:buFont typeface="Arial"/>
              <a:buChar char="•"/>
            </a:pPr>
            <a:r>
              <a:rPr lang="en-US" sz="2800" dirty="0">
                <a:solidFill>
                  <a:srgbClr val="5B4F47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A basic alarm system is integrated into the machines, which alerts staff through beeping sounds if any abnormality in the vitals is detected.</a:t>
            </a:r>
          </a:p>
          <a:p>
            <a:pPr algn="l">
              <a:lnSpc>
                <a:spcPts val="3680"/>
              </a:lnSpc>
            </a:pPr>
            <a:endParaRPr lang="en-US" sz="28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  <a:p>
            <a:pPr algn="l">
              <a:lnSpc>
                <a:spcPts val="3680"/>
              </a:lnSpc>
            </a:pPr>
            <a:endParaRPr lang="en-US" sz="2800" dirty="0">
              <a:solidFill>
                <a:srgbClr val="5B4F47"/>
              </a:solidFill>
              <a:latin typeface="Abadi" panose="020B0604020104020204" pitchFamily="34" charset="0"/>
              <a:ea typeface="Forum"/>
              <a:cs typeface="Forum"/>
              <a:sym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04639" y="9880923"/>
            <a:ext cx="1572964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281012" y="5143500"/>
            <a:ext cx="938074" cy="0"/>
          </a:xfrm>
          <a:prstGeom prst="line">
            <a:avLst/>
          </a:prstGeom>
          <a:ln w="28575" cap="flat">
            <a:solidFill>
              <a:srgbClr val="745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634530" y="0"/>
            <a:ext cx="5948911" cy="9258300"/>
          </a:xfrm>
          <a:custGeom>
            <a:avLst/>
            <a:gdLst/>
            <a:ahLst/>
            <a:cxnLst/>
            <a:rect l="l" t="t" r="r" b="b"/>
            <a:pathLst>
              <a:path w="5948911" h="9258300">
                <a:moveTo>
                  <a:pt x="0" y="0"/>
                </a:moveTo>
                <a:lnTo>
                  <a:pt x="5948911" y="0"/>
                </a:lnTo>
                <a:lnTo>
                  <a:pt x="594891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97" r="-122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634530" y="0"/>
            <a:ext cx="5948911" cy="9258300"/>
          </a:xfrm>
          <a:custGeom>
            <a:avLst/>
            <a:gdLst/>
            <a:ahLst/>
            <a:cxnLst/>
            <a:rect l="l" t="t" r="r" b="b"/>
            <a:pathLst>
              <a:path w="5948911" h="9258300">
                <a:moveTo>
                  <a:pt x="0" y="0"/>
                </a:moveTo>
                <a:lnTo>
                  <a:pt x="5948911" y="0"/>
                </a:lnTo>
                <a:lnTo>
                  <a:pt x="594891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56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40275" y="971550"/>
            <a:ext cx="9354151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-216" dirty="0">
                <a:solidFill>
                  <a:srgbClr val="5B4F47"/>
                </a:solidFill>
                <a:latin typeface="Abadi" panose="020B0604020104020204" pitchFamily="34" charset="0"/>
                <a:ea typeface="Tenor Sans"/>
                <a:cs typeface="Tenor Sans"/>
                <a:sym typeface="Tenor Sans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0275" y="3009900"/>
            <a:ext cx="8607178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3120" dirty="0">
                <a:solidFill>
                  <a:srgbClr val="5B4F47"/>
                </a:solidFill>
                <a:latin typeface="Abadi" panose="020B0604020104020204" pitchFamily="34" charset="0"/>
                <a:ea typeface="Biryani Light"/>
                <a:cs typeface="Biryani Light"/>
                <a:sym typeface="Biryani Light"/>
              </a:rPr>
              <a:t>To address the lack of a centralized system for real-time ICU patient monitoring, data storage &amp; analytics, alerting &amp; triggering.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59420" y="9871398"/>
            <a:ext cx="1263402" cy="82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FFFFFF"/>
                </a:solidFill>
                <a:latin typeface="Abadi" panose="020B0604020104020204" pitchFamily="34" charset="0"/>
                <a:ea typeface="Forum"/>
                <a:cs typeface="Forum"/>
                <a:sym typeface="Forum"/>
              </a:rPr>
              <a:t>Slide No: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04639" y="9880923"/>
            <a:ext cx="1572964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dirty="0">
                <a:solidFill>
                  <a:srgbClr val="5B4F47"/>
                </a:solidFill>
                <a:latin typeface="Abadi" panose="020B0604020104020204" pitchFamily="34" charset="0"/>
                <a:ea typeface="Biryani"/>
                <a:cs typeface="Biryani"/>
                <a:sym typeface="Biryani"/>
              </a:rPr>
              <a:t>Slide No: 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2330</Words>
  <Application>Microsoft Office PowerPoint</Application>
  <PresentationFormat>Custom</PresentationFormat>
  <Paragraphs>364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Abadi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Gradient Professional Presentation</dc:title>
  <cp:lastModifiedBy>Mukta Bahulekar</cp:lastModifiedBy>
  <cp:revision>7</cp:revision>
  <dcterms:created xsi:type="dcterms:W3CDTF">2006-08-16T00:00:00Z</dcterms:created>
  <dcterms:modified xsi:type="dcterms:W3CDTF">2024-11-12T19:18:30Z</dcterms:modified>
  <dc:identifier>DAGSMwrIXis</dc:identifier>
</cp:coreProperties>
</file>